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1"/>
    <p:sldMasterId id="2147483834" r:id="rId2"/>
  </p:sldMasterIdLst>
  <p:notesMasterIdLst>
    <p:notesMasterId r:id="rId20"/>
  </p:notesMasterIdLst>
  <p:handoutMasterIdLst>
    <p:handoutMasterId r:id="rId21"/>
  </p:handoutMasterIdLst>
  <p:sldIdLst>
    <p:sldId id="259" r:id="rId3"/>
    <p:sldId id="290" r:id="rId4"/>
    <p:sldId id="340" r:id="rId5"/>
    <p:sldId id="341" r:id="rId6"/>
    <p:sldId id="342" r:id="rId7"/>
    <p:sldId id="343" r:id="rId8"/>
    <p:sldId id="344" r:id="rId9"/>
    <p:sldId id="345" r:id="rId10"/>
    <p:sldId id="346" r:id="rId11"/>
    <p:sldId id="347" r:id="rId12"/>
    <p:sldId id="349" r:id="rId13"/>
    <p:sldId id="350" r:id="rId14"/>
    <p:sldId id="351" r:id="rId15"/>
    <p:sldId id="320" r:id="rId16"/>
    <p:sldId id="297" r:id="rId17"/>
    <p:sldId id="298" r:id="rId18"/>
    <p:sldId id="30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04942"/>
    <a:srgbClr val="F9A5A1"/>
    <a:srgbClr val="993366"/>
    <a:srgbClr val="660066"/>
    <a:srgbClr val="FFFFFF"/>
    <a:srgbClr val="AFABAB"/>
    <a:srgbClr val="F34840"/>
    <a:srgbClr val="FEE9E8"/>
    <a:srgbClr val="EE6017"/>
    <a:srgbClr val="E45B1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 autoAdjust="0"/>
  </p:normalViewPr>
  <p:slideViewPr>
    <p:cSldViewPr snapToGrid="0" showGuides="1">
      <p:cViewPr>
        <p:scale>
          <a:sx n="100" d="100"/>
          <a:sy n="100" d="100"/>
        </p:scale>
        <p:origin x="-320" y="9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80"/>
    </p:cViewPr>
  </p:sorterViewPr>
  <p:notesViewPr>
    <p:cSldViewPr snapToGrid="0" showGuides="1">
      <p:cViewPr varScale="1">
        <p:scale>
          <a:sx n="82" d="100"/>
          <a:sy n="82" d="100"/>
        </p:scale>
        <p:origin x="-201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77276-D5A3-4C42-B53D-6D65E9619CDF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2CABB-FE75-4E95-B3AC-A6DC2C3AF1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71316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841C1-8CFC-4A10-86DC-E5C8C15AD1D5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A85C2C-2C20-40C6-9386-811BECB792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70967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0561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0604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4873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699CB88-5E1A-4FAC-892A-60949ACB1F6F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1324977-F0B8-4069-B5CA-B66A6DDAB9DA}" type="datetimeFigureOut">
              <a:rPr lang="ru-RU" smtClean="0"/>
              <a:pPr>
                <a:defRPr/>
              </a:pPr>
              <a:t>16.03.2023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798CC45-01D3-4388-AF08-2BB9AF9856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93490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699CB88-5E1A-4FAC-892A-60949ACB1F6F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равительство 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470029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авительство НО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152602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4557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6352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7344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129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1533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2054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0297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6352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0991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6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>
            <a:off x="685800" y="1285540"/>
            <a:ext cx="8750122" cy="0"/>
          </a:xfrm>
          <a:prstGeom prst="line">
            <a:avLst/>
          </a:prstGeom>
          <a:ln w="28575">
            <a:solidFill>
              <a:srgbClr val="F348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665" r:id="rId13"/>
    <p:sldLayoutId id="2147483666" r:id="rId14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1531620" y="628650"/>
            <a:ext cx="6560820" cy="320040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algn="ctr"/>
            <a:endParaRPr sz="2400" spc="40" dirty="0" smtClean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  <a:sym typeface="Rasa Medium"/>
            </a:endParaRPr>
          </a:p>
        </p:txBody>
      </p:sp>
      <p:pic>
        <p:nvPicPr>
          <p:cNvPr id="6" name="Picture 2" descr="\\Krasilnikova\общая\Отчет главы за 2017 год в 2018 году\Для презентации\Coats_of_arms_of_Malovishersky_Distric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6720" y="88900"/>
            <a:ext cx="702940" cy="1079413"/>
          </a:xfrm>
          <a:prstGeom prst="rect">
            <a:avLst/>
          </a:prstGeom>
          <a:noFill/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1028700" y="1925132"/>
            <a:ext cx="7315200" cy="3812728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Презентация (род-шоу) объектов включенных в перечень для поддержки субъектов малого и среднего предпринимательства и </a:t>
            </a:r>
            <a:r>
              <a:rPr lang="ru-RU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самозанятых</a:t>
            </a: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 граждан</a:t>
            </a:r>
            <a:endParaRPr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Rasa Medium"/>
            </a:endParaRPr>
          </a:p>
          <a:p>
            <a:pPr algn="ctr"/>
            <a:endParaRPr sz="3200" b="1" dirty="0" smtClean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  <a:sym typeface="Rasa Medium"/>
            </a:endParaRPr>
          </a:p>
          <a:p>
            <a:pPr algn="ctr"/>
            <a:endParaRPr sz="3200" b="1" dirty="0" smtClean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  <a:sym typeface="Rasa Medium"/>
            </a:endParaRPr>
          </a:p>
          <a:p>
            <a:pPr algn="ctr"/>
            <a:endParaRPr sz="3200" b="1" dirty="0" smtClean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  <a:sym typeface="Rasa Medium"/>
            </a:endParaRPr>
          </a:p>
          <a:p>
            <a:pPr algn="ctr"/>
            <a:endParaRPr sz="3200" b="1" dirty="0" smtClean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  <a:sym typeface="Rasa Medium"/>
            </a:endParaRPr>
          </a:p>
          <a:p>
            <a:pPr algn="ctr"/>
            <a:endParaRPr sz="3200" b="1" dirty="0" smtClean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  <a:sym typeface="Rasa Medium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91025" y="4662011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Материалы для организации и проведения </a:t>
            </a:r>
            <a:r>
              <a:rPr lang="ru-RU" dirty="0" err="1" smtClean="0"/>
              <a:t>офлайн</a:t>
            </a:r>
            <a:r>
              <a:rPr lang="ru-RU" dirty="0" smtClean="0"/>
              <a:t> маркетинговой кампании для бизнеса 2023 год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7492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523875" y="657224"/>
            <a:ext cx="7477125" cy="571501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500" dirty="0" smtClean="0"/>
              <a:t>Фото объекта:</a:t>
            </a:r>
          </a:p>
          <a:p>
            <a:pPr algn="ctr"/>
            <a:r>
              <a:rPr lang="ru-RU" sz="1500" dirty="0" smtClean="0"/>
              <a:t>внешний вид здания</a:t>
            </a:r>
            <a:endParaRPr sz="1500" spc="40" dirty="0" smtClean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  <a:sym typeface="Rasa Medium"/>
            </a:endParaRPr>
          </a:p>
        </p:txBody>
      </p:sp>
      <p:pic>
        <p:nvPicPr>
          <p:cNvPr id="9" name="Picture 2" descr="\\Krasilnikova\общая\Отчет главы за 2017 год в 2018 году\Для презентации\Coats_of_arms_of_Malovishersky_Distric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8645" y="139700"/>
            <a:ext cx="702940" cy="1047663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85774" y="1936021"/>
            <a:ext cx="7972425" cy="2229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</a:p>
          <a:p>
            <a:pPr marL="342900" lvl="0" indent="-342900" defTabSz="914400">
              <a:lnSpc>
                <a:spcPct val="90000"/>
              </a:lnSpc>
              <a:spcBef>
                <a:spcPts val="1000"/>
              </a:spcBef>
              <a:defRPr/>
            </a:pPr>
            <a:endParaRPr lang="ru-RU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>
              <a:lnSpc>
                <a:spcPct val="90000"/>
              </a:lnSpc>
              <a:spcBef>
                <a:spcPts val="1000"/>
              </a:spcBef>
              <a:defRPr/>
            </a:pPr>
            <a:endParaRPr lang="ru-RU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>
              <a:lnSpc>
                <a:spcPct val="90000"/>
              </a:lnSpc>
              <a:spcBef>
                <a:spcPts val="1000"/>
              </a:spcBef>
              <a:defRPr/>
            </a:pPr>
            <a:endParaRPr lang="ru-RU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  <a:defRPr/>
            </a:pP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Заголовок 6"/>
          <p:cNvSpPr txBox="1">
            <a:spLocks/>
          </p:cNvSpPr>
          <p:nvPr/>
        </p:nvSpPr>
        <p:spPr>
          <a:xfrm>
            <a:off x="5524500" y="6153150"/>
            <a:ext cx="3086100" cy="466725"/>
          </a:xfrm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90000"/>
              </a:lnSpc>
              <a:spcBef>
                <a:spcPct val="0"/>
              </a:spcBef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F3484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122" name="Picture 2" descr="C:\Users\User\Desktop\презентация\фото\2023-03-15\мат.склад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4049" y="1423186"/>
            <a:ext cx="5665789" cy="42918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2667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1440180" y="657225"/>
            <a:ext cx="6560820" cy="320040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/>
              <a:t>Объект </a:t>
            </a:r>
            <a:r>
              <a:rPr lang="ru-RU" sz="2000" dirty="0" smtClean="0"/>
              <a:t>4 </a:t>
            </a:r>
            <a:r>
              <a:rPr lang="ru-RU" sz="2000" dirty="0" smtClean="0"/>
              <a:t>(п.11 Перечня): </a:t>
            </a:r>
            <a:endParaRPr sz="2000" spc="40" dirty="0" smtClean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  <a:sym typeface="Rasa Medium"/>
            </a:endParaRPr>
          </a:p>
        </p:txBody>
      </p:sp>
      <p:pic>
        <p:nvPicPr>
          <p:cNvPr id="9" name="Picture 2" descr="\\Krasilnikova\общая\Отчет главы за 2017 год в 2018 году\Для презентации\Coats_of_arms_of_Malovishersky_Distric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6720" y="114300"/>
            <a:ext cx="702940" cy="1054013"/>
          </a:xfrm>
          <a:prstGeom prst="rect">
            <a:avLst/>
          </a:prstGeom>
          <a:noFill/>
        </p:spPr>
      </p:pic>
      <p:sp>
        <p:nvSpPr>
          <p:cNvPr id="33" name="Прямоугольник 32"/>
          <p:cNvSpPr/>
          <p:nvPr/>
        </p:nvSpPr>
        <p:spPr>
          <a:xfrm>
            <a:off x="1295399" y="1995785"/>
            <a:ext cx="62579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Наименование объекта: </a:t>
            </a:r>
            <a:r>
              <a:rPr lang="ru-RU" sz="2000" dirty="0" smtClean="0"/>
              <a:t>Здание проходной   17,8  кв.м, расположенное по адресу: Новгородская обл., Маловишерский р-н, г. Малая Вишера, ул. </a:t>
            </a:r>
            <a:r>
              <a:rPr lang="ru-RU" sz="2000" dirty="0" err="1" smtClean="0"/>
              <a:t>Кузьминская</a:t>
            </a:r>
            <a:r>
              <a:rPr lang="ru-RU" sz="2000" dirty="0" smtClean="0"/>
              <a:t>, д.69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323975" y="3420160"/>
            <a:ext cx="681672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/>
          </a:p>
          <a:p>
            <a:r>
              <a:rPr lang="ru-RU" sz="2000" b="1" dirty="0" smtClean="0"/>
              <a:t>Описание объекта: </a:t>
            </a:r>
            <a:r>
              <a:rPr lang="ru-RU" sz="2000" dirty="0" smtClean="0"/>
              <a:t>нежилое здание. </a:t>
            </a:r>
          </a:p>
          <a:p>
            <a:r>
              <a:rPr lang="ru-RU" sz="2000" dirty="0" smtClean="0"/>
              <a:t>Наличие инженерных сетей и подъездных путей:</a:t>
            </a:r>
            <a:br>
              <a:rPr lang="ru-RU" sz="2000" dirty="0" smtClean="0"/>
            </a:br>
            <a:r>
              <a:rPr lang="ru-RU" sz="2000" dirty="0" smtClean="0"/>
              <a:t>электроэнергия - есть; газ - нет; отопление- нет; водоснабжение, водоотведение- нет; материал стен: кирпичные, перекрытия железобетонные плиты; подъезд: асфальтированная дорога. </a:t>
            </a:r>
          </a:p>
          <a:p>
            <a:r>
              <a:rPr lang="ru-RU" sz="2000" dirty="0" smtClean="0"/>
              <a:t> </a:t>
            </a:r>
          </a:p>
          <a:p>
            <a:endParaRPr lang="ru-RU" sz="2000" dirty="0" smtClean="0"/>
          </a:p>
        </p:txBody>
      </p:sp>
      <p:sp>
        <p:nvSpPr>
          <p:cNvPr id="19" name="Нашивка 18"/>
          <p:cNvSpPr/>
          <p:nvPr/>
        </p:nvSpPr>
        <p:spPr>
          <a:xfrm>
            <a:off x="733425" y="2105025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Нашивка 19"/>
          <p:cNvSpPr/>
          <p:nvPr/>
        </p:nvSpPr>
        <p:spPr>
          <a:xfrm>
            <a:off x="685800" y="4457700"/>
            <a:ext cx="484632" cy="484632"/>
          </a:xfrm>
          <a:prstGeom prst="chevron">
            <a:avLst>
              <a:gd name="adj" fmla="val 539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667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523875" y="657224"/>
            <a:ext cx="7477125" cy="571501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500" dirty="0" smtClean="0"/>
              <a:t>Фото объекта:</a:t>
            </a:r>
          </a:p>
          <a:p>
            <a:pPr algn="ctr"/>
            <a:r>
              <a:rPr lang="ru-RU" sz="1500" dirty="0" smtClean="0"/>
              <a:t>внешний вид здания</a:t>
            </a:r>
            <a:endParaRPr sz="1500" spc="40" dirty="0" smtClean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  <a:sym typeface="Rasa Medium"/>
            </a:endParaRPr>
          </a:p>
        </p:txBody>
      </p:sp>
      <p:pic>
        <p:nvPicPr>
          <p:cNvPr id="9" name="Picture 2" descr="\\Krasilnikova\общая\Отчет главы за 2017 год в 2018 году\Для презентации\Coats_of_arms_of_Malovishersky_Distric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8645" y="127000"/>
            <a:ext cx="702940" cy="1060363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85774" y="1936021"/>
            <a:ext cx="7972425" cy="2229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</a:p>
          <a:p>
            <a:pPr marL="342900" lvl="0" indent="-342900" defTabSz="914400">
              <a:lnSpc>
                <a:spcPct val="90000"/>
              </a:lnSpc>
              <a:spcBef>
                <a:spcPts val="1000"/>
              </a:spcBef>
              <a:defRPr/>
            </a:pPr>
            <a:endParaRPr lang="ru-RU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>
              <a:lnSpc>
                <a:spcPct val="90000"/>
              </a:lnSpc>
              <a:spcBef>
                <a:spcPts val="1000"/>
              </a:spcBef>
              <a:defRPr/>
            </a:pPr>
            <a:endParaRPr lang="ru-RU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>
              <a:lnSpc>
                <a:spcPct val="90000"/>
              </a:lnSpc>
              <a:spcBef>
                <a:spcPts val="1000"/>
              </a:spcBef>
              <a:defRPr/>
            </a:pPr>
            <a:endParaRPr lang="ru-RU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  <a:defRPr/>
            </a:pP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Заголовок 6"/>
          <p:cNvSpPr txBox="1">
            <a:spLocks/>
          </p:cNvSpPr>
          <p:nvPr/>
        </p:nvSpPr>
        <p:spPr>
          <a:xfrm>
            <a:off x="5524500" y="6153150"/>
            <a:ext cx="3086100" cy="466725"/>
          </a:xfrm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90000"/>
              </a:lnSpc>
              <a:spcBef>
                <a:spcPct val="0"/>
              </a:spcBef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F3484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146" name="Picture 2" descr="C:\Users\User\Desktop\презентация\фото\2023-03-15\проходна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9750" y="1432016"/>
            <a:ext cx="5797550" cy="41909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2667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AutoShape 2" descr="https://sun9-14.userapi.com/c856016/v856016199/f8f74/5E3hcwSgXBg.jpg"/>
          <p:cNvSpPr>
            <a:spLocks noChangeAspect="1" noChangeArrowheads="1"/>
          </p:cNvSpPr>
          <p:nvPr/>
        </p:nvSpPr>
        <p:spPr bwMode="auto">
          <a:xfrm>
            <a:off x="143608" y="-144463"/>
            <a:ext cx="281354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2" name="Заголовок 6"/>
          <p:cNvSpPr txBox="1">
            <a:spLocks/>
          </p:cNvSpPr>
          <p:nvPr/>
        </p:nvSpPr>
        <p:spPr>
          <a:xfrm>
            <a:off x="737639" y="1309673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1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1440180" y="676275"/>
            <a:ext cx="6560820" cy="320040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/>
              <a:t>Внутренний вид </a:t>
            </a:r>
            <a:r>
              <a:rPr sz="1800" smtClean="0"/>
              <a:t>здания</a:t>
            </a:r>
            <a:endParaRPr sz="1800" spc="40" dirty="0" smtClean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  <a:sym typeface="Rasa Medium"/>
            </a:endParaRPr>
          </a:p>
        </p:txBody>
      </p:sp>
      <p:pic>
        <p:nvPicPr>
          <p:cNvPr id="26" name="Picture 2" descr="\\Krasilnikova\общая\Отчет главы за 2017 год в 2018 году\Для презентации\Coats_of_arms_of_Malovishersky_Distric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6720" y="139700"/>
            <a:ext cx="702940" cy="1028613"/>
          </a:xfrm>
          <a:prstGeom prst="rect">
            <a:avLst/>
          </a:prstGeom>
          <a:noFill/>
        </p:spPr>
      </p:pic>
      <p:pic>
        <p:nvPicPr>
          <p:cNvPr id="7170" name="Picture 2" descr="C:\Users\User\Desktop\презентация\фото\2023-03-15\проходная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25650" y="1501569"/>
            <a:ext cx="5581650" cy="4224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7000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120;p25"/>
          <p:cNvSpPr txBox="1"/>
          <p:nvPr/>
        </p:nvSpPr>
        <p:spPr>
          <a:xfrm>
            <a:off x="574633" y="2346211"/>
            <a:ext cx="2268667" cy="360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0" tIns="44173" rIns="88370" bIns="44173" anchor="t" anchorCtr="0">
            <a:noAutofit/>
          </a:bodyPr>
          <a:lstStyle/>
          <a:p>
            <a:endParaRPr lang="ru-RU" sz="1400" b="1" i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1980531" y="515318"/>
            <a:ext cx="6310550" cy="290280"/>
          </a:xfrm>
          <a:prstGeom prst="rect">
            <a:avLst/>
          </a:prstGeom>
          <a:noFill/>
        </p:spPr>
        <p:txBody>
          <a:bodyPr vert="horz" lIns="95407" tIns="47704" rIns="95407" bIns="47704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algn="r"/>
            <a:endParaRPr sz="1600" spc="42" dirty="0" smtClean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  <a:sym typeface="Rasa Medium"/>
            </a:endParaRPr>
          </a:p>
        </p:txBody>
      </p:sp>
      <p:pic>
        <p:nvPicPr>
          <p:cNvPr id="27" name="Picture 2" descr="\\Krasilnikova\общая\Отчет главы за 2017 год в 2018 году\Для презентации\Coats_of_arms_of_Malovishersky_Distric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9925" y="217328"/>
            <a:ext cx="489122" cy="819708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447676" y="1323975"/>
            <a:ext cx="84582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/>
              <a:t>1.Федеральный закон от 24.07.2007 года № 209-ФЗ «О развитии малого и среднего предпринимательства в Российской Федерации» </a:t>
            </a:r>
          </a:p>
          <a:p>
            <a:endParaRPr lang="ru-RU" sz="1300" dirty="0" smtClean="0"/>
          </a:p>
          <a:p>
            <a:r>
              <a:rPr lang="ru-RU" sz="1300" dirty="0" smtClean="0"/>
              <a:t>2.Федеральный закон от 22.07.2008 года № 159-ФЗ «Об особенностях отчуждения недвижимого имущества, находящегося в государственной или в муниципальной собственности и арендуемого субъектами мало и среднего предпринимательства, и о внесении изменений в отдельные законодательные акты Российской Федерации» </a:t>
            </a:r>
          </a:p>
          <a:p>
            <a:endParaRPr lang="ru-RU" sz="1300" dirty="0" smtClean="0"/>
          </a:p>
          <a:p>
            <a:r>
              <a:rPr lang="ru-RU" sz="1300" dirty="0" smtClean="0"/>
              <a:t>3.Областной закон Новгородской области от 07.02.2008 N 245-ОЗ «О развитии малого и среднего предпринимательства в Новгородской области»</a:t>
            </a:r>
          </a:p>
          <a:p>
            <a:endParaRPr lang="ru-RU" sz="1300" dirty="0" smtClean="0"/>
          </a:p>
          <a:p>
            <a:r>
              <a:rPr lang="ru-RU" sz="1300" dirty="0" smtClean="0"/>
              <a:t>4.Постановление администрации Маловишерского муниципального района от 10.10.2016 № 983 «Об утверждении Перечня муниципального имущества, свободного от прав третьих лиц (за исключением имущественных прав субъектов малого и среднего предпринимательства), предназначенного для предоставления во владение и (или) в пользование на долгосрочной основе субъектам малого и среднего предпринимательства и организациям, образующим инфраструктуру поддержки субъектов малого и среднего предпринимательства» </a:t>
            </a:r>
          </a:p>
          <a:p>
            <a:endParaRPr lang="ru-RU" sz="1300" dirty="0" smtClean="0"/>
          </a:p>
          <a:p>
            <a:r>
              <a:rPr lang="ru-RU" sz="1300" dirty="0" smtClean="0"/>
              <a:t>5.Постановление администрации Маловишерского муниципального района от 18.11.2022 № 1143 «Об утверждении Порядка предоставления в аренду муниципального имущества, включенного в Перечень муниципального имущества, свободного от прав третьих лиц (за исключением права хозяйственного ведения, права оперативного управления, а также имущественных прав субъектов малого и среднего предпринимательства),предназначенного для предоставления во владение и (или) в пользование на долгосрочной основе субъектам малого и среднего предпринимательства и организациям, образующим инфраструктуру поддержки субъектов малого и среднего предпринимательства.»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733425" y="562660"/>
            <a:ext cx="7429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Нормативная (правовая) база для оказания имущественной поддержки </a:t>
            </a:r>
          </a:p>
        </p:txBody>
      </p:sp>
    </p:spTree>
    <p:extLst>
      <p:ext uri="{BB962C8B-B14F-4D97-AF65-F5344CB8AC3E}">
        <p14:creationId xmlns:p14="http://schemas.microsoft.com/office/powerpoint/2010/main" xmlns="" val="3947497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1482090" y="723900"/>
            <a:ext cx="6560820" cy="320040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800" dirty="0" smtClean="0"/>
              <a:t>Алгоритм получения имущественной поддержки</a:t>
            </a:r>
            <a:endParaRPr sz="1800" spc="40" dirty="0" smtClean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  <a:sym typeface="Rasa Medium"/>
            </a:endParaRPr>
          </a:p>
        </p:txBody>
      </p:sp>
      <p:pic>
        <p:nvPicPr>
          <p:cNvPr id="9" name="Picture 2" descr="\\Krasilnikova\общая\Отчет главы за 2017 год в 2018 году\Для презентации\Coats_of_arms_of_Malovishersky_Distric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6720" y="127000"/>
            <a:ext cx="702940" cy="1041313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00074" y="1893064"/>
            <a:ext cx="78486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  <a:defRPr/>
            </a:pPr>
            <a:endParaRPr lang="ru-RU" b="1" dirty="0" smtClean="0"/>
          </a:p>
        </p:txBody>
      </p:sp>
      <p:sp>
        <p:nvSpPr>
          <p:cNvPr id="23" name="Прямоугольник 22"/>
          <p:cNvSpPr/>
          <p:nvPr/>
        </p:nvSpPr>
        <p:spPr>
          <a:xfrm>
            <a:off x="771525" y="1381274"/>
            <a:ext cx="78486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1600" dirty="0" smtClean="0"/>
              <a:t>ШАГ 1. Подбор муниципального имущества для осуществления предпринимательской деятельности</a:t>
            </a:r>
          </a:p>
          <a:p>
            <a:r>
              <a:rPr lang="ru-RU" sz="1600" dirty="0" smtClean="0"/>
              <a:t> </a:t>
            </a:r>
          </a:p>
          <a:p>
            <a:r>
              <a:rPr lang="ru-RU" sz="1600" dirty="0" smtClean="0"/>
              <a:t>ШАГ 2. Обращение в орган местного самоуправления, осуществляющий функции по управлению и распоряжению имуществом: комитет по управлению имуществом Администрации Маловишерского муниципального района Новгородской области. </a:t>
            </a:r>
          </a:p>
          <a:p>
            <a:endParaRPr lang="ru-RU" sz="1600" dirty="0" smtClean="0"/>
          </a:p>
          <a:p>
            <a:r>
              <a:rPr lang="ru-RU" sz="1600" dirty="0" smtClean="0"/>
              <a:t>ШАГ 3. Участие в торгах, в случае если заключение договора аренды без проведения торгов не предусмотрено действующими нормативными правовыми актами, в случае признания победителем в торгах – заключение договора аренды. Предоставление муниципальной преференции (передача имущества без проведения аукциона), в случаях, предусмотренных действующими нормативно-правовыми актами Маловишерского муниципального района Новгородской области.</a:t>
            </a:r>
          </a:p>
          <a:p>
            <a:r>
              <a:rPr lang="ru-RU" sz="1600" dirty="0" smtClean="0"/>
              <a:t> </a:t>
            </a:r>
          </a:p>
          <a:p>
            <a:r>
              <a:rPr lang="ru-RU" sz="1600" dirty="0" smtClean="0"/>
              <a:t>ШАГ 4. Преимущественное право приобретения арендуемого субъектами МСП имущества.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62667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406400" y="1285875"/>
            <a:ext cx="8461375" cy="4686299"/>
          </a:xfrm>
          <a:prstGeom prst="rect">
            <a:avLst/>
          </a:prstGeom>
        </p:spPr>
        <p:txBody>
          <a:bodyPr lIns="91423" tIns="45712" rIns="91423" bIns="45712">
            <a:normAutofit fontScale="90000"/>
          </a:bodyPr>
          <a:lstStyle/>
          <a:p>
            <a:r>
              <a:rPr lang="ru-RU" sz="1800" b="0" dirty="0" smtClean="0">
                <a:solidFill>
                  <a:schemeClr val="tx1"/>
                </a:solidFill>
              </a:rPr>
              <a:t/>
            </a:r>
            <a:br>
              <a:rPr lang="ru-RU" sz="1800" b="0" dirty="0" smtClean="0">
                <a:solidFill>
                  <a:schemeClr val="tx1"/>
                </a:solidFill>
              </a:rPr>
            </a:br>
            <a:r>
              <a:rPr lang="ru-RU" sz="1800" b="0" dirty="0" smtClean="0">
                <a:solidFill>
                  <a:schemeClr val="tx1"/>
                </a:solidFill>
              </a:rPr>
              <a:t/>
            </a:r>
            <a:br>
              <a:rPr lang="ru-RU" sz="1800" b="0" dirty="0" smtClean="0">
                <a:solidFill>
                  <a:schemeClr val="tx1"/>
                </a:solidFill>
              </a:rPr>
            </a:br>
            <a:r>
              <a:rPr lang="ru-RU" sz="1800" b="0" dirty="0" smtClean="0">
                <a:solidFill>
                  <a:schemeClr val="tx1"/>
                </a:solidFill>
              </a:rPr>
              <a:t>1.Ознакомьтесь с нормативными правовыми актами, предусматривающими оказание имущественной поддержки. </a:t>
            </a:r>
            <a:br>
              <a:rPr lang="ru-RU" sz="1800" b="0" dirty="0" smtClean="0">
                <a:solidFill>
                  <a:schemeClr val="tx1"/>
                </a:solidFill>
              </a:rPr>
            </a:br>
            <a:r>
              <a:rPr lang="ru-RU" sz="1800" b="0" dirty="0" smtClean="0">
                <a:solidFill>
                  <a:schemeClr val="tx1"/>
                </a:solidFill>
              </a:rPr>
              <a:t/>
            </a:r>
            <a:br>
              <a:rPr lang="ru-RU" sz="1800" b="0" dirty="0" smtClean="0">
                <a:solidFill>
                  <a:schemeClr val="tx1"/>
                </a:solidFill>
              </a:rPr>
            </a:br>
            <a:r>
              <a:rPr lang="ru-RU" sz="1800" b="0" dirty="0" smtClean="0">
                <a:solidFill>
                  <a:schemeClr val="tx1"/>
                </a:solidFill>
              </a:rPr>
              <a:t>2.Позвоните представителю органа местного самоуправления, осуществляющего управление и распоряжение имуществом, уточните характеристики объекта, местоположение, условия предоставления. </a:t>
            </a:r>
            <a:br>
              <a:rPr lang="ru-RU" sz="1800" b="0" dirty="0" smtClean="0">
                <a:solidFill>
                  <a:schemeClr val="tx1"/>
                </a:solidFill>
              </a:rPr>
            </a:br>
            <a:r>
              <a:rPr lang="ru-RU" sz="1800" b="0" dirty="0" smtClean="0">
                <a:solidFill>
                  <a:schemeClr val="tx1"/>
                </a:solidFill>
              </a:rPr>
              <a:t/>
            </a:r>
            <a:br>
              <a:rPr lang="ru-RU" sz="1800" b="0" dirty="0" smtClean="0">
                <a:solidFill>
                  <a:schemeClr val="tx1"/>
                </a:solidFill>
              </a:rPr>
            </a:br>
            <a:r>
              <a:rPr lang="ru-RU" sz="1800" b="0" dirty="0" smtClean="0">
                <a:solidFill>
                  <a:schemeClr val="tx1"/>
                </a:solidFill>
              </a:rPr>
              <a:t>3.Напишите заявление о предоставлении имущества или заявление об объявлении процедуры торгов на право заключения договора аренды имущества. В случае предоставления имущества без проведения торгов – напишите заявление по установленной форме на предоставление муниципальной преференции.</a:t>
            </a:r>
            <a:br>
              <a:rPr lang="ru-RU" sz="1800" b="0" dirty="0" smtClean="0">
                <a:solidFill>
                  <a:schemeClr val="tx1"/>
                </a:solidFill>
              </a:rPr>
            </a:br>
            <a:r>
              <a:rPr lang="ru-RU" sz="1800" b="0" dirty="0" smtClean="0">
                <a:solidFill>
                  <a:schemeClr val="tx1"/>
                </a:solidFill>
              </a:rPr>
              <a:t> </a:t>
            </a:r>
            <a:br>
              <a:rPr lang="ru-RU" sz="1800" b="0" dirty="0" smtClean="0">
                <a:solidFill>
                  <a:schemeClr val="tx1"/>
                </a:solidFill>
              </a:rPr>
            </a:br>
            <a:r>
              <a:rPr lang="ru-RU" sz="1800" b="0" dirty="0" smtClean="0">
                <a:solidFill>
                  <a:schemeClr val="tx1"/>
                </a:solidFill>
              </a:rPr>
              <a:t>4.Примите участие в процедуре торгов.</a:t>
            </a:r>
            <a:br>
              <a:rPr lang="ru-RU" sz="1800" b="0" dirty="0" smtClean="0">
                <a:solidFill>
                  <a:schemeClr val="tx1"/>
                </a:solidFill>
              </a:rPr>
            </a:br>
            <a:r>
              <a:rPr lang="ru-RU" sz="1800" b="0" dirty="0" smtClean="0">
                <a:solidFill>
                  <a:schemeClr val="tx1"/>
                </a:solidFill>
              </a:rPr>
              <a:t> </a:t>
            </a:r>
            <a:br>
              <a:rPr lang="ru-RU" sz="1800" b="0" dirty="0" smtClean="0">
                <a:solidFill>
                  <a:schemeClr val="tx1"/>
                </a:solidFill>
              </a:rPr>
            </a:br>
            <a:r>
              <a:rPr lang="ru-RU" sz="1800" b="0" dirty="0" smtClean="0">
                <a:solidFill>
                  <a:schemeClr val="tx1"/>
                </a:solidFill>
              </a:rPr>
              <a:t>5.Заключите договор аренды имущества. </a:t>
            </a:r>
            <a:br>
              <a:rPr lang="ru-RU" sz="1800" b="0" dirty="0" smtClean="0">
                <a:solidFill>
                  <a:schemeClr val="tx1"/>
                </a:solidFill>
              </a:rPr>
            </a:br>
            <a:r>
              <a:rPr lang="ru-RU" sz="1800" b="0" dirty="0" smtClean="0">
                <a:solidFill>
                  <a:schemeClr val="tx1"/>
                </a:solidFill>
              </a:rPr>
              <a:t/>
            </a:r>
            <a:br>
              <a:rPr lang="ru-RU" sz="1800" b="0" dirty="0" smtClean="0">
                <a:solidFill>
                  <a:schemeClr val="tx1"/>
                </a:solidFill>
              </a:rPr>
            </a:br>
            <a:r>
              <a:rPr lang="ru-RU" sz="1800" b="0" dirty="0" smtClean="0">
                <a:solidFill>
                  <a:schemeClr val="tx1"/>
                </a:solidFill>
              </a:rPr>
              <a:t>6.Получите преимущественное право на приобретение арендуемого недвижимого имущества в собственность. 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b="1" dirty="0" smtClean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\\Krasilnikova\общая\Отчет главы за 2017 год в 2018 году\Для презентации\Coats_of_arms_of_Malovishersky_Distric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6721" y="264567"/>
            <a:ext cx="613469" cy="903747"/>
          </a:xfrm>
          <a:prstGeom prst="rect">
            <a:avLst/>
          </a:prstGeom>
          <a:noFill/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1440180" y="752475"/>
            <a:ext cx="6560820" cy="320040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800" dirty="0" smtClean="0"/>
              <a:t>Обращение в орган местного самоуправления</a:t>
            </a:r>
            <a:endParaRPr sz="1800" spc="40" dirty="0" smtClean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  <a:sym typeface="Rasa Medium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667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\\Krasilnikova\общая\Отчет главы за 2017 год в 2018 году\Для презентации\Coats_of_arms_of_Malovishersky_Distric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6721" y="264567"/>
            <a:ext cx="613469" cy="903747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723900" y="733425"/>
            <a:ext cx="72771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/>
              <a:t>Вовлечение объектов муниципальной собственности в имущественную поддержку</a:t>
            </a:r>
            <a:endParaRPr sz="1800" spc="40" dirty="0" smtClean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  <a:sym typeface="Rasa Medium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74" y="1424285"/>
            <a:ext cx="782002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r>
              <a:rPr lang="ru-RU" dirty="0" smtClean="0"/>
              <a:t>Если у Вас возникли проблемы при получении имущественной поддержки или остались вопросы в части ее оказания – обратитесь в комитет по управлению имуществом Администрации Маловишерского муниципального района Новгородской области: </a:t>
            </a:r>
          </a:p>
          <a:p>
            <a:endParaRPr lang="ru-RU" dirty="0" smtClean="0"/>
          </a:p>
          <a:p>
            <a:r>
              <a:rPr lang="ru-RU" dirty="0" smtClean="0"/>
              <a:t>Почтовый адрес: 174260, Новгородская область, город Малая Вишера, ул. Володарского, дом 14</a:t>
            </a:r>
          </a:p>
          <a:p>
            <a:endParaRPr lang="ru-RU" dirty="0" smtClean="0"/>
          </a:p>
          <a:p>
            <a:r>
              <a:rPr lang="ru-RU" dirty="0" smtClean="0"/>
              <a:t>Телефон: 8 (1660) 31-462</a:t>
            </a:r>
          </a:p>
          <a:p>
            <a:endParaRPr lang="ru-RU" dirty="0" smtClean="0"/>
          </a:p>
          <a:p>
            <a:r>
              <a:rPr lang="ru-RU" dirty="0" smtClean="0"/>
              <a:t>Электронная почта:</a:t>
            </a:r>
            <a:r>
              <a:rPr lang="en-US" dirty="0" smtClean="0"/>
              <a:t> kumimv@yandex.ru</a:t>
            </a:r>
            <a:endParaRPr lang="ru-RU" altLang="ru-RU" b="1" spc="40" dirty="0" smtClean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  <a:sym typeface="Rasa Medium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667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1449705" y="666750"/>
            <a:ext cx="6560820" cy="320040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sz="1400" spc="4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  МАЛОВИШЕРСКОГО МУНИЦИПАЛЬНОГО РАЙОНА</a:t>
            </a:r>
          </a:p>
        </p:txBody>
      </p:sp>
      <p:pic>
        <p:nvPicPr>
          <p:cNvPr id="9" name="Picture 2" descr="\\Krasilnikova\общая\Отчет главы за 2017 год в 2018 году\Для презентации\Coats_of_arms_of_Malovishersky_Distric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6720" y="88900"/>
            <a:ext cx="702940" cy="1079413"/>
          </a:xfrm>
          <a:prstGeom prst="rect">
            <a:avLst/>
          </a:prstGeom>
          <a:noFill/>
        </p:spPr>
      </p:pic>
      <p:sp>
        <p:nvSpPr>
          <p:cNvPr id="40" name="Прямоугольник 39"/>
          <p:cNvSpPr/>
          <p:nvPr/>
        </p:nvSpPr>
        <p:spPr>
          <a:xfrm>
            <a:off x="542924" y="1524002"/>
            <a:ext cx="8372475" cy="40934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ru-RU" sz="2000" dirty="0" smtClean="0"/>
              <a:t>Муниципальное имущество, свободное от права третьих лиц, предназначенное для передачи во владения и (или) в пользование на долгосрочной основе субъектам малого и среднего предпринимательства и организациям, образующим инфраструктуру поддержки субъектов малого и среднего предпринимательства и </a:t>
            </a:r>
            <a:r>
              <a:rPr lang="ru-RU" sz="2000" dirty="0" err="1" smtClean="0"/>
              <a:t>самозанятым</a:t>
            </a:r>
            <a:r>
              <a:rPr lang="ru-RU" sz="2000" dirty="0" smtClean="0"/>
              <a:t> гражданам</a:t>
            </a:r>
          </a:p>
          <a:p>
            <a:pPr lvl="0"/>
            <a:endParaRPr lang="ru-RU" sz="2000" b="1" dirty="0"/>
          </a:p>
          <a:p>
            <a:pPr marL="457200" lvl="0" indent="-457200">
              <a:buFont typeface="Wingdings" panose="05000000000000000000" pitchFamily="2" charset="2"/>
              <a:buChar char="Ø"/>
            </a:pPr>
            <a:endParaRPr lang="ru-RU" sz="2000" b="1" dirty="0" smtClean="0"/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ru-RU" sz="2000" dirty="0" smtClean="0"/>
              <a:t>В данном </a:t>
            </a:r>
            <a:r>
              <a:rPr lang="ru-RU" sz="2000" dirty="0" err="1" smtClean="0"/>
              <a:t>роуд-шоу</a:t>
            </a:r>
            <a:r>
              <a:rPr lang="ru-RU" sz="2000" dirty="0" smtClean="0"/>
              <a:t> будут представлены объекты недвижимого имущества, в том числе земельные участки, включенные в Перечень муниципального имущества для субъектов МСП и не переданных в пользование субъектам МСП и </a:t>
            </a:r>
            <a:r>
              <a:rPr lang="ru-RU" sz="2000" dirty="0" err="1" smtClean="0"/>
              <a:t>самозанятым</a:t>
            </a:r>
            <a:r>
              <a:rPr lang="ru-RU" sz="2000" dirty="0" smtClean="0"/>
              <a:t> гражданам</a:t>
            </a:r>
            <a:endParaRPr lang="ru-RU" sz="20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667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1440180" y="657225"/>
            <a:ext cx="6560820" cy="320040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/>
              <a:t>Объект </a:t>
            </a:r>
            <a:r>
              <a:rPr lang="ru-RU" sz="2000" dirty="0" smtClean="0"/>
              <a:t>1 </a:t>
            </a:r>
            <a:r>
              <a:rPr lang="ru-RU" sz="2000" dirty="0" smtClean="0"/>
              <a:t>(п.8 Перечня): </a:t>
            </a:r>
            <a:endParaRPr sz="2000" spc="40" dirty="0" smtClean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  <a:sym typeface="Rasa Medium"/>
            </a:endParaRPr>
          </a:p>
        </p:txBody>
      </p:sp>
      <p:pic>
        <p:nvPicPr>
          <p:cNvPr id="9" name="Picture 2" descr="\\Krasilnikova\общая\Отчет главы за 2017 год в 2018 году\Для презентации\Coats_of_arms_of_Malovishersky_Distric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6720" y="120650"/>
            <a:ext cx="702940" cy="1047663"/>
          </a:xfrm>
          <a:prstGeom prst="rect">
            <a:avLst/>
          </a:prstGeom>
          <a:noFill/>
        </p:spPr>
      </p:pic>
      <p:sp>
        <p:nvSpPr>
          <p:cNvPr id="33" name="Прямоугольник 32"/>
          <p:cNvSpPr/>
          <p:nvPr/>
        </p:nvSpPr>
        <p:spPr>
          <a:xfrm>
            <a:off x="1295399" y="1995785"/>
            <a:ext cx="62579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Наименование объекта: </a:t>
            </a:r>
            <a:r>
              <a:rPr lang="ru-RU" sz="2000" dirty="0" smtClean="0"/>
              <a:t>Здание бытовое общей площадью   569,5  кв.м, расположенное по адресу: Новгородская обл., Маловишерский р-н, г. Малая Вишера, ул. </a:t>
            </a:r>
            <a:r>
              <a:rPr lang="ru-RU" sz="2000" dirty="0" err="1" smtClean="0"/>
              <a:t>Кузьминская</a:t>
            </a:r>
            <a:r>
              <a:rPr lang="ru-RU" sz="2000" dirty="0" smtClean="0"/>
              <a:t>, д.69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323975" y="3420160"/>
            <a:ext cx="681672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/>
          </a:p>
          <a:p>
            <a:r>
              <a:rPr lang="ru-RU" sz="2000" b="1" dirty="0" smtClean="0"/>
              <a:t>Описание объекта: </a:t>
            </a:r>
            <a:r>
              <a:rPr lang="ru-RU" sz="2000" dirty="0" smtClean="0"/>
              <a:t>нежилое двухэтажное здание 1984 года постройки. </a:t>
            </a:r>
          </a:p>
          <a:p>
            <a:r>
              <a:rPr lang="ru-RU" sz="2000" dirty="0" smtClean="0"/>
              <a:t>Наличие инженерных сетей и подъездных путей:</a:t>
            </a:r>
            <a:br>
              <a:rPr lang="ru-RU" sz="2000" dirty="0" smtClean="0"/>
            </a:br>
            <a:r>
              <a:rPr lang="ru-RU" sz="2000" dirty="0" smtClean="0"/>
              <a:t>электроэнергия - есть; газ - нет; отопление- есть; водоснабжение, водоотведение- есть; материал стен: кирпичные, перекрытия железобетонные плиты; подъезд: асфальтированная дорога. </a:t>
            </a:r>
          </a:p>
          <a:p>
            <a:r>
              <a:rPr lang="ru-RU" sz="2000" dirty="0" smtClean="0"/>
              <a:t> </a:t>
            </a:r>
          </a:p>
          <a:p>
            <a:endParaRPr lang="ru-RU" sz="2000" dirty="0" smtClean="0"/>
          </a:p>
        </p:txBody>
      </p:sp>
      <p:sp>
        <p:nvSpPr>
          <p:cNvPr id="19" name="Нашивка 18"/>
          <p:cNvSpPr/>
          <p:nvPr/>
        </p:nvSpPr>
        <p:spPr>
          <a:xfrm>
            <a:off x="733425" y="2105025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Нашивка 19"/>
          <p:cNvSpPr/>
          <p:nvPr/>
        </p:nvSpPr>
        <p:spPr>
          <a:xfrm>
            <a:off x="692150" y="4603750"/>
            <a:ext cx="484632" cy="484632"/>
          </a:xfrm>
          <a:prstGeom prst="chevron">
            <a:avLst>
              <a:gd name="adj" fmla="val 539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667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523875" y="657224"/>
            <a:ext cx="7477125" cy="571501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500" dirty="0" smtClean="0"/>
              <a:t>Фото объекта:</a:t>
            </a:r>
          </a:p>
          <a:p>
            <a:pPr algn="ctr"/>
            <a:r>
              <a:rPr lang="ru-RU" sz="1500" dirty="0" smtClean="0"/>
              <a:t>внешний вид здания</a:t>
            </a:r>
            <a:endParaRPr sz="1500" spc="40" dirty="0" smtClean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  <a:sym typeface="Rasa Medium"/>
            </a:endParaRPr>
          </a:p>
        </p:txBody>
      </p:sp>
      <p:pic>
        <p:nvPicPr>
          <p:cNvPr id="9" name="Picture 2" descr="\\Krasilnikova\общая\Отчет главы за 2017 год в 2018 году\Для презентации\Coats_of_arms_of_Malovishersky_Distric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8645" y="152400"/>
            <a:ext cx="702940" cy="1034963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85774" y="1936021"/>
            <a:ext cx="7972425" cy="2229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</a:p>
          <a:p>
            <a:pPr marL="342900" lvl="0" indent="-342900" defTabSz="914400">
              <a:lnSpc>
                <a:spcPct val="90000"/>
              </a:lnSpc>
              <a:spcBef>
                <a:spcPts val="1000"/>
              </a:spcBef>
              <a:defRPr/>
            </a:pPr>
            <a:endParaRPr lang="ru-RU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>
              <a:lnSpc>
                <a:spcPct val="90000"/>
              </a:lnSpc>
              <a:spcBef>
                <a:spcPts val="1000"/>
              </a:spcBef>
              <a:defRPr/>
            </a:pPr>
            <a:endParaRPr lang="ru-RU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>
              <a:lnSpc>
                <a:spcPct val="90000"/>
              </a:lnSpc>
              <a:spcBef>
                <a:spcPts val="1000"/>
              </a:spcBef>
              <a:defRPr/>
            </a:pPr>
            <a:endParaRPr lang="ru-RU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ФОТО Объекта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  <a:defRPr/>
            </a:pP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Заголовок 6"/>
          <p:cNvSpPr txBox="1">
            <a:spLocks/>
          </p:cNvSpPr>
          <p:nvPr/>
        </p:nvSpPr>
        <p:spPr>
          <a:xfrm>
            <a:off x="5524500" y="6153150"/>
            <a:ext cx="3086100" cy="466725"/>
          </a:xfrm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90000"/>
              </a:lnSpc>
              <a:spcBef>
                <a:spcPct val="0"/>
              </a:spcBef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F3484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026" name="Picture 2" descr="C:\Users\User\Desktop\презентация\фото\2023-03-15\здание бытово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4850" y="1468666"/>
            <a:ext cx="5632450" cy="42526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2667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AutoShape 2" descr="https://sun9-14.userapi.com/c856016/v856016199/f8f74/5E3hcwSgXBg.jpg"/>
          <p:cNvSpPr>
            <a:spLocks noChangeAspect="1" noChangeArrowheads="1"/>
          </p:cNvSpPr>
          <p:nvPr/>
        </p:nvSpPr>
        <p:spPr bwMode="auto">
          <a:xfrm>
            <a:off x="143608" y="-144463"/>
            <a:ext cx="281354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2" name="Заголовок 6"/>
          <p:cNvSpPr txBox="1">
            <a:spLocks/>
          </p:cNvSpPr>
          <p:nvPr/>
        </p:nvSpPr>
        <p:spPr>
          <a:xfrm>
            <a:off x="737639" y="1309673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1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1440180" y="676275"/>
            <a:ext cx="6560820" cy="320040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/>
              <a:t>Внутренний вид </a:t>
            </a:r>
            <a:r>
              <a:rPr sz="1800" smtClean="0"/>
              <a:t>здания</a:t>
            </a:r>
            <a:endParaRPr sz="1800" spc="40" dirty="0" smtClean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  <a:sym typeface="Rasa Medium"/>
            </a:endParaRPr>
          </a:p>
        </p:txBody>
      </p:sp>
      <p:pic>
        <p:nvPicPr>
          <p:cNvPr id="26" name="Picture 2" descr="\\Krasilnikova\общая\Отчет главы за 2017 год в 2018 году\Для презентации\Coats_of_arms_of_Malovishersky_Distric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6720" y="101600"/>
            <a:ext cx="702940" cy="1066713"/>
          </a:xfrm>
          <a:prstGeom prst="rect">
            <a:avLst/>
          </a:prstGeom>
          <a:noFill/>
        </p:spPr>
      </p:pic>
      <p:pic>
        <p:nvPicPr>
          <p:cNvPr id="2050" name="Picture 2" descr="C:\Users\User\Desktop\презентация\фото\2023-03-15\здание бытовое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6750" y="1442987"/>
            <a:ext cx="5700713" cy="4295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7000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1440180" y="657225"/>
            <a:ext cx="6560820" cy="320040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/>
              <a:t>Объект 2 (п.9 Перечня): </a:t>
            </a:r>
            <a:endParaRPr sz="2000" spc="40" dirty="0" smtClean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  <a:sym typeface="Rasa Medium"/>
            </a:endParaRPr>
          </a:p>
        </p:txBody>
      </p:sp>
      <p:pic>
        <p:nvPicPr>
          <p:cNvPr id="9" name="Picture 2" descr="\\Krasilnikova\общая\Отчет главы за 2017 год в 2018 году\Для презентации\Coats_of_arms_of_Malovishersky_Distric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6720" y="101600"/>
            <a:ext cx="702940" cy="1066713"/>
          </a:xfrm>
          <a:prstGeom prst="rect">
            <a:avLst/>
          </a:prstGeom>
          <a:noFill/>
        </p:spPr>
      </p:pic>
      <p:sp>
        <p:nvSpPr>
          <p:cNvPr id="33" name="Прямоугольник 32"/>
          <p:cNvSpPr/>
          <p:nvPr/>
        </p:nvSpPr>
        <p:spPr>
          <a:xfrm>
            <a:off x="1295399" y="1995785"/>
            <a:ext cx="62579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Наименование объекта: </a:t>
            </a:r>
            <a:r>
              <a:rPr lang="ru-RU" sz="2000" dirty="0" smtClean="0"/>
              <a:t>Здание гаража площадью   513,7 кв.м, расположенное по адресу: Новгородская обл., Маловишерский р-н, г. Малая Вишера, ул. </a:t>
            </a:r>
            <a:r>
              <a:rPr lang="ru-RU" sz="2000" dirty="0" err="1" smtClean="0"/>
              <a:t>Кузьминская</a:t>
            </a:r>
            <a:r>
              <a:rPr lang="ru-RU" sz="2000" dirty="0" smtClean="0"/>
              <a:t>, д.69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323975" y="3420160"/>
            <a:ext cx="681672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/>
          </a:p>
          <a:p>
            <a:r>
              <a:rPr lang="ru-RU" sz="2000" b="1" dirty="0" smtClean="0"/>
              <a:t>Описание объекта: </a:t>
            </a:r>
            <a:r>
              <a:rPr lang="ru-RU" sz="2000" dirty="0" smtClean="0"/>
              <a:t>нежилое здание 1986 года постройки. </a:t>
            </a:r>
          </a:p>
          <a:p>
            <a:r>
              <a:rPr lang="ru-RU" sz="2000" dirty="0" smtClean="0"/>
              <a:t>Наличие инженерных сетей и подъездных путей:</a:t>
            </a:r>
            <a:br>
              <a:rPr lang="ru-RU" sz="2000" dirty="0" smtClean="0"/>
            </a:br>
            <a:r>
              <a:rPr lang="ru-RU" sz="2000" dirty="0" smtClean="0"/>
              <a:t>электроэнергия - есть; газ - нет; отопление- нет; водоснабжение, водоотведение- нет; материал стен: кирпичные, перекрытия железобетонные плиты; подъезд: асфальтированная дорога. </a:t>
            </a:r>
          </a:p>
          <a:p>
            <a:r>
              <a:rPr lang="ru-RU" sz="2000" dirty="0" smtClean="0"/>
              <a:t> </a:t>
            </a:r>
          </a:p>
          <a:p>
            <a:endParaRPr lang="ru-RU" sz="2000" dirty="0" smtClean="0"/>
          </a:p>
        </p:txBody>
      </p:sp>
      <p:sp>
        <p:nvSpPr>
          <p:cNvPr id="19" name="Нашивка 18"/>
          <p:cNvSpPr/>
          <p:nvPr/>
        </p:nvSpPr>
        <p:spPr>
          <a:xfrm>
            <a:off x="733425" y="2105025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Нашивка 19"/>
          <p:cNvSpPr/>
          <p:nvPr/>
        </p:nvSpPr>
        <p:spPr>
          <a:xfrm>
            <a:off x="717550" y="4597400"/>
            <a:ext cx="484632" cy="484632"/>
          </a:xfrm>
          <a:prstGeom prst="chevron">
            <a:avLst>
              <a:gd name="adj" fmla="val 539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667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523875" y="657224"/>
            <a:ext cx="7477125" cy="571501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500" dirty="0" smtClean="0"/>
              <a:t>Фото объекта:</a:t>
            </a:r>
          </a:p>
          <a:p>
            <a:pPr algn="ctr"/>
            <a:r>
              <a:rPr lang="ru-RU" sz="1500" dirty="0" smtClean="0"/>
              <a:t>внешний вид здания</a:t>
            </a:r>
            <a:endParaRPr sz="1500" spc="40" dirty="0" smtClean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  <a:sym typeface="Rasa Medium"/>
            </a:endParaRPr>
          </a:p>
        </p:txBody>
      </p:sp>
      <p:pic>
        <p:nvPicPr>
          <p:cNvPr id="9" name="Picture 2" descr="\\Krasilnikova\общая\Отчет главы за 2017 год в 2018 году\Для презентации\Coats_of_arms_of_Malovishersky_Distric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8645" y="146050"/>
            <a:ext cx="702940" cy="1041313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85774" y="1936021"/>
            <a:ext cx="7972425" cy="2229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</a:p>
          <a:p>
            <a:pPr marL="342900" lvl="0" indent="-342900" defTabSz="914400">
              <a:lnSpc>
                <a:spcPct val="90000"/>
              </a:lnSpc>
              <a:spcBef>
                <a:spcPts val="1000"/>
              </a:spcBef>
              <a:defRPr/>
            </a:pPr>
            <a:endParaRPr lang="ru-RU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>
              <a:lnSpc>
                <a:spcPct val="90000"/>
              </a:lnSpc>
              <a:spcBef>
                <a:spcPts val="1000"/>
              </a:spcBef>
              <a:defRPr/>
            </a:pPr>
            <a:endParaRPr lang="ru-RU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>
              <a:lnSpc>
                <a:spcPct val="90000"/>
              </a:lnSpc>
              <a:spcBef>
                <a:spcPts val="1000"/>
              </a:spcBef>
              <a:defRPr/>
            </a:pPr>
            <a:endParaRPr lang="ru-RU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ФОТО Объекта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  <a:defRPr/>
            </a:pP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Заголовок 6"/>
          <p:cNvSpPr txBox="1">
            <a:spLocks/>
          </p:cNvSpPr>
          <p:nvPr/>
        </p:nvSpPr>
        <p:spPr>
          <a:xfrm>
            <a:off x="5524500" y="6153150"/>
            <a:ext cx="3086100" cy="466725"/>
          </a:xfrm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90000"/>
              </a:lnSpc>
              <a:spcBef>
                <a:spcPct val="0"/>
              </a:spcBef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F3484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3074" name="Picture 2" descr="C:\Users\User\Desktop\презентация\фото\2023-03-15\гараж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3900" y="1488440"/>
            <a:ext cx="5613400" cy="4226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2667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AutoShape 2" descr="https://sun9-14.userapi.com/c856016/v856016199/f8f74/5E3hcwSgXBg.jpg"/>
          <p:cNvSpPr>
            <a:spLocks noChangeAspect="1" noChangeArrowheads="1"/>
          </p:cNvSpPr>
          <p:nvPr/>
        </p:nvSpPr>
        <p:spPr bwMode="auto">
          <a:xfrm>
            <a:off x="143608" y="-144463"/>
            <a:ext cx="281354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2" name="Заголовок 6"/>
          <p:cNvSpPr txBox="1">
            <a:spLocks/>
          </p:cNvSpPr>
          <p:nvPr/>
        </p:nvSpPr>
        <p:spPr>
          <a:xfrm>
            <a:off x="737639" y="1309673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1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1440180" y="676275"/>
            <a:ext cx="6560820" cy="320040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/>
              <a:t>Внутренний вид </a:t>
            </a:r>
            <a:r>
              <a:rPr sz="1800" smtClean="0"/>
              <a:t>здания</a:t>
            </a:r>
            <a:endParaRPr sz="1800" spc="40" dirty="0" smtClean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  <a:sym typeface="Rasa Medium"/>
            </a:endParaRPr>
          </a:p>
        </p:txBody>
      </p:sp>
      <p:pic>
        <p:nvPicPr>
          <p:cNvPr id="26" name="Picture 2" descr="\\Krasilnikova\общая\Отчет главы за 2017 год в 2018 году\Для презентации\Coats_of_arms_of_Malovishersky_Distric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8470" y="101600"/>
            <a:ext cx="702940" cy="1047663"/>
          </a:xfrm>
          <a:prstGeom prst="rect">
            <a:avLst/>
          </a:prstGeom>
          <a:noFill/>
        </p:spPr>
      </p:pic>
      <p:pic>
        <p:nvPicPr>
          <p:cNvPr id="4098" name="Picture 2" descr="C:\Users\User\Desktop\презентация\фото\2023-03-15\гараж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410254"/>
            <a:ext cx="5702300" cy="43158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7000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1440180" y="657225"/>
            <a:ext cx="6560820" cy="320040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/>
              <a:t>Объект </a:t>
            </a:r>
            <a:r>
              <a:rPr lang="ru-RU" sz="2000" dirty="0" smtClean="0"/>
              <a:t>3 </a:t>
            </a:r>
            <a:r>
              <a:rPr lang="ru-RU" sz="2000" dirty="0" smtClean="0"/>
              <a:t>(п.10 Перечня): </a:t>
            </a:r>
            <a:endParaRPr sz="2000" spc="40" dirty="0" smtClean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  <a:sym typeface="Rasa Medium"/>
            </a:endParaRPr>
          </a:p>
        </p:txBody>
      </p:sp>
      <p:pic>
        <p:nvPicPr>
          <p:cNvPr id="9" name="Picture 2" descr="\\Krasilnikova\общая\Отчет главы за 2017 год в 2018 году\Для презентации\Coats_of_arms_of_Malovishersky_Distric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6720" y="101600"/>
            <a:ext cx="702940" cy="1047663"/>
          </a:xfrm>
          <a:prstGeom prst="rect">
            <a:avLst/>
          </a:prstGeom>
          <a:noFill/>
        </p:spPr>
      </p:pic>
      <p:sp>
        <p:nvSpPr>
          <p:cNvPr id="33" name="Прямоугольник 32"/>
          <p:cNvSpPr/>
          <p:nvPr/>
        </p:nvSpPr>
        <p:spPr>
          <a:xfrm>
            <a:off x="1295399" y="1995785"/>
            <a:ext cx="62579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Наименование объекта: </a:t>
            </a:r>
            <a:r>
              <a:rPr lang="ru-RU" sz="2000" dirty="0" smtClean="0"/>
              <a:t>Здание материального склада   263,9 кв.м, расположенное по адресу: Новгородская обл., Маловишерский р-н, г. Малая Вишера, ул. </a:t>
            </a:r>
            <a:r>
              <a:rPr lang="ru-RU" sz="2000" dirty="0" err="1" smtClean="0"/>
              <a:t>Кузьминская</a:t>
            </a:r>
            <a:r>
              <a:rPr lang="ru-RU" sz="2000" dirty="0" smtClean="0"/>
              <a:t>, д.69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323975" y="3420160"/>
            <a:ext cx="681672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/>
          </a:p>
          <a:p>
            <a:r>
              <a:rPr lang="ru-RU" sz="2000" b="1" dirty="0" smtClean="0"/>
              <a:t>Описание объекта: </a:t>
            </a:r>
            <a:r>
              <a:rPr lang="ru-RU" sz="2000" dirty="0" smtClean="0"/>
              <a:t>нежилое здание 1984 года постройки. </a:t>
            </a:r>
          </a:p>
          <a:p>
            <a:r>
              <a:rPr lang="ru-RU" sz="2000" dirty="0" smtClean="0"/>
              <a:t>Наличие инженерных сетей и подъездных путей:</a:t>
            </a:r>
            <a:br>
              <a:rPr lang="ru-RU" sz="2000" dirty="0" smtClean="0"/>
            </a:br>
            <a:r>
              <a:rPr lang="ru-RU" sz="2000" dirty="0" smtClean="0"/>
              <a:t>электроэнергия - есть; газ - нет; отопление- нет; водоснабжение, водоотведение- нет; материал стен: кирпичные, перекрытия железобетонные плиты; подъезд: асфальтированная дорога. </a:t>
            </a:r>
          </a:p>
          <a:p>
            <a:r>
              <a:rPr lang="ru-RU" sz="2000" dirty="0" smtClean="0"/>
              <a:t> </a:t>
            </a:r>
          </a:p>
          <a:p>
            <a:endParaRPr lang="ru-RU" sz="2000" dirty="0" smtClean="0"/>
          </a:p>
        </p:txBody>
      </p:sp>
      <p:sp>
        <p:nvSpPr>
          <p:cNvPr id="19" name="Нашивка 18"/>
          <p:cNvSpPr/>
          <p:nvPr/>
        </p:nvSpPr>
        <p:spPr>
          <a:xfrm>
            <a:off x="733425" y="2105025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Нашивка 19"/>
          <p:cNvSpPr/>
          <p:nvPr/>
        </p:nvSpPr>
        <p:spPr>
          <a:xfrm>
            <a:off x="685800" y="4457700"/>
            <a:ext cx="484632" cy="484632"/>
          </a:xfrm>
          <a:prstGeom prst="chevron">
            <a:avLst>
              <a:gd name="adj" fmla="val 539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667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4464</TotalTime>
  <Words>682</Words>
  <Application>Microsoft Office PowerPoint</Application>
  <PresentationFormat>Экран (4:3)</PresentationFormat>
  <Paragraphs>100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Специальное оформление</vt:lpstr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  1.Ознакомьтесь с нормативными правовыми актами, предусматривающими оказание имущественной поддержки.   2.Позвоните представителю органа местного самоуправления, осуществляющего управление и распоряжение имуществом, уточните характеристики объекта, местоположение, условия предоставления.   3.Напишите заявление о предоставлении имущества или заявление об объявлении процедуры торгов на право заключения договора аренды имущества. В случае предоставления имущества без проведения торгов – напишите заявление по установленной форме на предоставление муниципальной преференции.   4.Примите участие в процедуре торгов.   5.Заключите договор аренды имущества.   6.Получите преимущественное право на приобретение арендуемого недвижимого имущества в собственность.  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Vanechek</dc:creator>
  <cp:lastModifiedBy>User</cp:lastModifiedBy>
  <cp:revision>389</cp:revision>
  <dcterms:created xsi:type="dcterms:W3CDTF">2018-12-10T13:13:56Z</dcterms:created>
  <dcterms:modified xsi:type="dcterms:W3CDTF">2023-03-16T08:01:51Z</dcterms:modified>
</cp:coreProperties>
</file>