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  <p:sldMasterId id="2147483690" r:id="rId4"/>
    <p:sldMasterId id="2147483702" r:id="rId5"/>
    <p:sldMasterId id="2147483708" r:id="rId6"/>
    <p:sldMasterId id="2147483714" r:id="rId7"/>
  </p:sldMasterIdLst>
  <p:sldIdLst>
    <p:sldId id="256" r:id="rId8"/>
    <p:sldId id="291" r:id="rId9"/>
    <p:sldId id="279" r:id="rId10"/>
    <p:sldId id="277" r:id="rId11"/>
    <p:sldId id="295" r:id="rId12"/>
    <p:sldId id="284" r:id="rId13"/>
    <p:sldId id="286" r:id="rId14"/>
    <p:sldId id="296" r:id="rId15"/>
    <p:sldId id="306" r:id="rId16"/>
    <p:sldId id="299" r:id="rId17"/>
    <p:sldId id="302" r:id="rId18"/>
    <p:sldId id="304" r:id="rId19"/>
    <p:sldId id="305" r:id="rId20"/>
    <p:sldId id="300" r:id="rId21"/>
    <p:sldId id="297" r:id="rId22"/>
    <p:sldId id="303" r:id="rId23"/>
    <p:sldId id="301" r:id="rId24"/>
    <p:sldId id="298" r:id="rId25"/>
  </p:sldIdLst>
  <p:sldSz cx="10693400" cy="756285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6" autoAdjust="0"/>
    <p:restoredTop sz="94667" autoAdjust="0"/>
  </p:normalViewPr>
  <p:slideViewPr>
    <p:cSldViewPr>
      <p:cViewPr>
        <p:scale>
          <a:sx n="80" d="100"/>
          <a:sy n="80" d="100"/>
        </p:scale>
        <p:origin x="-366" y="-3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png"/><Relationship Id="rId5" Type="http://schemas.openxmlformats.org/officeDocument/2006/relationships/image" Target="../media/image9.jpeg"/><Relationship Id="rId4" Type="http://schemas.openxmlformats.org/officeDocument/2006/relationships/image" Target="../media/image4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9.jpeg"/><Relationship Id="rId5" Type="http://schemas.openxmlformats.org/officeDocument/2006/relationships/image" Target="../media/image43.jpeg"/><Relationship Id="rId4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79D4E9-1977-4CFB-9957-97D9BE688FB2}" type="doc">
      <dgm:prSet loTypeId="urn:microsoft.com/office/officeart/2005/8/layout/radial5" loCatId="relationship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DF1F1FF-0906-4F63-BE69-718F1A06CCFD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АПК</a:t>
          </a:r>
          <a:b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</a:b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 ОБЛАСТИ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gm:t>
    </dgm:pt>
    <dgm:pt modelId="{35B4A83E-39FC-452E-A333-5583E5C44FB9}" type="parTrans" cxnId="{F335F43A-298C-4C52-89B7-35B4639CC457}">
      <dgm:prSet/>
      <dgm:spPr/>
      <dgm:t>
        <a:bodyPr/>
        <a:lstStyle/>
        <a:p>
          <a:endParaRPr lang="ru-RU"/>
        </a:p>
      </dgm:t>
    </dgm:pt>
    <dgm:pt modelId="{866B75BD-9688-4ADA-826F-6C5F074366E3}" type="sibTrans" cxnId="{F335F43A-298C-4C52-89B7-35B4639CC457}">
      <dgm:prSet/>
      <dgm:spPr/>
      <dgm:t>
        <a:bodyPr/>
        <a:lstStyle/>
        <a:p>
          <a:endParaRPr lang="ru-RU"/>
        </a:p>
      </dgm:t>
    </dgm:pt>
    <dgm:pt modelId="{2FCC093D-0C55-4D6E-9167-12B991E4C51B}">
      <dgm:prSet phldrT="[Текст]" custT="1"/>
      <dgm:spPr/>
      <dgm:t>
        <a:bodyPr/>
        <a:lstStyle/>
        <a:p>
          <a:r>
            <a:rPr lang="ru-RU" sz="1800" b="1" dirty="0" smtClean="0">
              <a:latin typeface="Arial Black" pitchFamily="34" charset="0"/>
            </a:rPr>
            <a:t>135</a:t>
          </a:r>
          <a:r>
            <a:rPr lang="ru-RU" sz="1600" b="1" dirty="0" smtClean="0">
              <a:latin typeface="Arial Black" pitchFamily="34" charset="0"/>
            </a:rPr>
            <a:t> </a:t>
          </a:r>
          <a:br>
            <a:rPr lang="ru-RU" sz="1600" b="1" dirty="0" smtClean="0">
              <a:latin typeface="Arial Black" pitchFamily="34" charset="0"/>
            </a:rPr>
          </a:br>
          <a:r>
            <a:rPr lang="ru-RU" sz="1600" b="1" dirty="0" smtClean="0">
              <a:latin typeface="Arial Black" pitchFamily="34" charset="0"/>
            </a:rPr>
            <a:t>сельскохозяйственных организаций</a:t>
          </a:r>
          <a:endParaRPr lang="ru-RU" sz="1600" b="1" dirty="0">
            <a:latin typeface="Arial Black" pitchFamily="34" charset="0"/>
          </a:endParaRPr>
        </a:p>
      </dgm:t>
    </dgm:pt>
    <dgm:pt modelId="{C53A2D50-B41B-49EC-AD3B-A8142FD0BD4C}" type="parTrans" cxnId="{7E6CDA50-F083-4BCB-B73C-BE0AAF002147}">
      <dgm:prSet/>
      <dgm:spPr/>
      <dgm:t>
        <a:bodyPr/>
        <a:lstStyle/>
        <a:p>
          <a:endParaRPr lang="ru-RU"/>
        </a:p>
      </dgm:t>
    </dgm:pt>
    <dgm:pt modelId="{1165EA8F-BF1C-42A8-890D-92D46CCC8FC2}" type="sibTrans" cxnId="{7E6CDA50-F083-4BCB-B73C-BE0AAF002147}">
      <dgm:prSet/>
      <dgm:spPr/>
      <dgm:t>
        <a:bodyPr/>
        <a:lstStyle/>
        <a:p>
          <a:endParaRPr lang="ru-RU"/>
        </a:p>
      </dgm:t>
    </dgm:pt>
    <dgm:pt modelId="{87CC6072-6A8F-45A6-8B0E-F7B43429E7B4}">
      <dgm:prSet phldrT="[Текст]" custT="1"/>
      <dgm:spPr/>
      <dgm:t>
        <a:bodyPr/>
        <a:lstStyle/>
        <a:p>
          <a:r>
            <a:rPr lang="ru-RU" sz="1800" dirty="0" smtClean="0">
              <a:latin typeface="Arial Black" pitchFamily="34" charset="0"/>
            </a:rPr>
            <a:t>825</a:t>
          </a:r>
        </a:p>
        <a:p>
          <a:r>
            <a:rPr lang="ru-RU" sz="1600" dirty="0" smtClean="0">
              <a:latin typeface="Arial Black" pitchFamily="34" charset="0"/>
            </a:rPr>
            <a:t>Крестьянских (фермерских) хозяйств</a:t>
          </a:r>
          <a:endParaRPr lang="ru-RU" sz="1600" dirty="0">
            <a:latin typeface="Arial Black" pitchFamily="34" charset="0"/>
          </a:endParaRPr>
        </a:p>
      </dgm:t>
    </dgm:pt>
    <dgm:pt modelId="{78EC3F45-D0F4-4688-B832-3BADD3EF32C1}" type="parTrans" cxnId="{A2163B44-2067-472B-9059-EBC7335FAA33}">
      <dgm:prSet/>
      <dgm:spPr/>
      <dgm:t>
        <a:bodyPr/>
        <a:lstStyle/>
        <a:p>
          <a:endParaRPr lang="ru-RU"/>
        </a:p>
      </dgm:t>
    </dgm:pt>
    <dgm:pt modelId="{C012C0F2-4613-4BEC-B510-DFC29E5CFD2E}" type="sibTrans" cxnId="{A2163B44-2067-472B-9059-EBC7335FAA33}">
      <dgm:prSet/>
      <dgm:spPr/>
      <dgm:t>
        <a:bodyPr/>
        <a:lstStyle/>
        <a:p>
          <a:endParaRPr lang="ru-RU"/>
        </a:p>
      </dgm:t>
    </dgm:pt>
    <dgm:pt modelId="{EB27019C-758F-496B-99B1-E65F3DFA2319}">
      <dgm:prSet phldrT="[Текст]" custT="1"/>
      <dgm:spPr/>
      <dgm:t>
        <a:bodyPr/>
        <a:lstStyle/>
        <a:p>
          <a:r>
            <a:rPr lang="ru-RU" sz="1800" dirty="0" smtClean="0">
              <a:latin typeface="Arial Black" pitchFamily="34" charset="0"/>
            </a:rPr>
            <a:t>188 500</a:t>
          </a:r>
        </a:p>
        <a:p>
          <a:r>
            <a:rPr lang="ru-RU" sz="1600" dirty="0" smtClean="0">
              <a:latin typeface="Arial Black" pitchFamily="34" charset="0"/>
            </a:rPr>
            <a:t>личных подсобных хозяйств </a:t>
          </a:r>
        </a:p>
      </dgm:t>
    </dgm:pt>
    <dgm:pt modelId="{2EA49D14-F12E-42B3-A38A-FD9F03FEA291}" type="parTrans" cxnId="{41672850-BEA9-4491-A580-89A0D92CBEB6}">
      <dgm:prSet/>
      <dgm:spPr/>
      <dgm:t>
        <a:bodyPr/>
        <a:lstStyle/>
        <a:p>
          <a:endParaRPr lang="ru-RU"/>
        </a:p>
      </dgm:t>
    </dgm:pt>
    <dgm:pt modelId="{7CF1DE7D-F3D0-4A79-BA56-6C7BDEA9C20A}" type="sibTrans" cxnId="{41672850-BEA9-4491-A580-89A0D92CBEB6}">
      <dgm:prSet/>
      <dgm:spPr/>
      <dgm:t>
        <a:bodyPr/>
        <a:lstStyle/>
        <a:p>
          <a:endParaRPr lang="ru-RU"/>
        </a:p>
      </dgm:t>
    </dgm:pt>
    <dgm:pt modelId="{DB5FF5D4-C3B4-4B58-88C2-6FE26B490449}">
      <dgm:prSet phldrT="[Текст]" custT="1"/>
      <dgm:spPr/>
      <dgm:t>
        <a:bodyPr/>
        <a:lstStyle/>
        <a:p>
          <a:r>
            <a:rPr lang="ru-RU" sz="1800" dirty="0" smtClean="0">
              <a:latin typeface="Arial Black" pitchFamily="34" charset="0"/>
            </a:rPr>
            <a:t>63 600</a:t>
          </a:r>
        </a:p>
        <a:p>
          <a:r>
            <a:rPr lang="ru-RU" sz="1600" dirty="0" smtClean="0">
              <a:latin typeface="Arial Black" pitchFamily="34" charset="0"/>
            </a:rPr>
            <a:t>садоводов и садоводческих объединений</a:t>
          </a:r>
        </a:p>
        <a:p>
          <a:endParaRPr lang="ru-RU" sz="1600" dirty="0">
            <a:latin typeface="Arial Black" pitchFamily="34" charset="0"/>
          </a:endParaRPr>
        </a:p>
      </dgm:t>
    </dgm:pt>
    <dgm:pt modelId="{E43B0D1C-5CE2-4610-A3A6-083FE10B0CE5}" type="parTrans" cxnId="{34A0CA8F-D67D-48EB-BAF4-ECF064D658DE}">
      <dgm:prSet/>
      <dgm:spPr/>
      <dgm:t>
        <a:bodyPr/>
        <a:lstStyle/>
        <a:p>
          <a:endParaRPr lang="ru-RU"/>
        </a:p>
      </dgm:t>
    </dgm:pt>
    <dgm:pt modelId="{497DF8AE-8360-486A-BDE3-ABBF03200CA2}" type="sibTrans" cxnId="{34A0CA8F-D67D-48EB-BAF4-ECF064D658DE}">
      <dgm:prSet/>
      <dgm:spPr/>
      <dgm:t>
        <a:bodyPr/>
        <a:lstStyle/>
        <a:p>
          <a:endParaRPr lang="ru-RU"/>
        </a:p>
      </dgm:t>
    </dgm:pt>
    <dgm:pt modelId="{9C04A978-8FAB-4207-ABF4-EBEEDAE0CFF0}">
      <dgm:prSet custT="1"/>
      <dgm:spPr/>
      <dgm:t>
        <a:bodyPr/>
        <a:lstStyle/>
        <a:p>
          <a:r>
            <a:rPr lang="ru-RU" sz="1800" dirty="0" smtClean="0">
              <a:latin typeface="Arial Black" pitchFamily="34" charset="0"/>
            </a:rPr>
            <a:t>11 </a:t>
          </a:r>
        </a:p>
        <a:p>
          <a:r>
            <a:rPr lang="ru-RU" sz="1600" dirty="0" smtClean="0">
              <a:latin typeface="Arial Black" pitchFamily="34" charset="0"/>
            </a:rPr>
            <a:t>сельскохозяйственных потребительских кооперативов</a:t>
          </a:r>
          <a:endParaRPr lang="ru-RU" sz="1600" dirty="0">
            <a:latin typeface="Arial Black" pitchFamily="34" charset="0"/>
          </a:endParaRPr>
        </a:p>
      </dgm:t>
    </dgm:pt>
    <dgm:pt modelId="{F9056B19-9141-4AC1-93A8-69B3A79FDD2E}" type="parTrans" cxnId="{56EFF189-7A44-43C3-8C38-A6F91D2A247D}">
      <dgm:prSet/>
      <dgm:spPr/>
      <dgm:t>
        <a:bodyPr/>
        <a:lstStyle/>
        <a:p>
          <a:endParaRPr lang="ru-RU"/>
        </a:p>
      </dgm:t>
    </dgm:pt>
    <dgm:pt modelId="{3250B3DD-4808-4664-8333-76493CB48221}" type="sibTrans" cxnId="{56EFF189-7A44-43C3-8C38-A6F91D2A247D}">
      <dgm:prSet/>
      <dgm:spPr/>
      <dgm:t>
        <a:bodyPr/>
        <a:lstStyle/>
        <a:p>
          <a:endParaRPr lang="ru-RU"/>
        </a:p>
      </dgm:t>
    </dgm:pt>
    <dgm:pt modelId="{9FA84075-444D-4B46-A960-17FF3AFFD076}" type="pres">
      <dgm:prSet presAssocID="{3579D4E9-1977-4CFB-9957-97D9BE688FB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5A6FA2-71FE-4F01-A8E7-21B3227E7A88}" type="pres">
      <dgm:prSet presAssocID="{FDF1F1FF-0906-4F63-BE69-718F1A06CCFD}" presName="centerShape" presStyleLbl="node0" presStyleIdx="0" presStyleCnt="1"/>
      <dgm:spPr/>
      <dgm:t>
        <a:bodyPr/>
        <a:lstStyle/>
        <a:p>
          <a:endParaRPr lang="ru-RU"/>
        </a:p>
      </dgm:t>
    </dgm:pt>
    <dgm:pt modelId="{88A34BBB-4D1D-4880-8828-8C63E618DB5C}" type="pres">
      <dgm:prSet presAssocID="{C53A2D50-B41B-49EC-AD3B-A8142FD0BD4C}" presName="parTrans" presStyleLbl="sibTrans2D1" presStyleIdx="0" presStyleCnt="5"/>
      <dgm:spPr/>
      <dgm:t>
        <a:bodyPr/>
        <a:lstStyle/>
        <a:p>
          <a:endParaRPr lang="ru-RU"/>
        </a:p>
      </dgm:t>
    </dgm:pt>
    <dgm:pt modelId="{2937713D-E194-484C-B74A-C60D745F4802}" type="pres">
      <dgm:prSet presAssocID="{C53A2D50-B41B-49EC-AD3B-A8142FD0BD4C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4B0F07C3-8620-4212-996D-0363D07D169C}" type="pres">
      <dgm:prSet presAssocID="{2FCC093D-0C55-4D6E-9167-12B991E4C51B}" presName="node" presStyleLbl="node1" presStyleIdx="0" presStyleCnt="5" custScaleX="241999" custRadScaleRad="96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796FF-841E-4A10-8149-A0E0B6067C7E}" type="pres">
      <dgm:prSet presAssocID="{78EC3F45-D0F4-4688-B832-3BADD3EF32C1}" presName="parTrans" presStyleLbl="sibTrans2D1" presStyleIdx="1" presStyleCnt="5"/>
      <dgm:spPr/>
      <dgm:t>
        <a:bodyPr/>
        <a:lstStyle/>
        <a:p>
          <a:endParaRPr lang="ru-RU"/>
        </a:p>
      </dgm:t>
    </dgm:pt>
    <dgm:pt modelId="{F8EB3810-EFD6-42FA-B203-571B66B349EA}" type="pres">
      <dgm:prSet presAssocID="{78EC3F45-D0F4-4688-B832-3BADD3EF32C1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DEEE3E76-3B25-4333-9A16-F990351DAA63}" type="pres">
      <dgm:prSet presAssocID="{87CC6072-6A8F-45A6-8B0E-F7B43429E7B4}" presName="node" presStyleLbl="node1" presStyleIdx="1" presStyleCnt="5" custScaleX="213351" custRadScaleRad="120006" custRadScaleInc="-3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2F7BB-3D43-4A5D-85C8-CDB602E9321C}" type="pres">
      <dgm:prSet presAssocID="{2EA49D14-F12E-42B3-A38A-FD9F03FEA291}" presName="parTrans" presStyleLbl="sibTrans2D1" presStyleIdx="2" presStyleCnt="5"/>
      <dgm:spPr/>
      <dgm:t>
        <a:bodyPr/>
        <a:lstStyle/>
        <a:p>
          <a:endParaRPr lang="ru-RU"/>
        </a:p>
      </dgm:t>
    </dgm:pt>
    <dgm:pt modelId="{C5E15B5C-26B2-471F-92B6-DE22FFBF4940}" type="pres">
      <dgm:prSet presAssocID="{2EA49D14-F12E-42B3-A38A-FD9F03FEA291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698EDAD-B260-4C3A-A6D4-309AE81591BB}" type="pres">
      <dgm:prSet presAssocID="{EB27019C-758F-496B-99B1-E65F3DFA2319}" presName="node" presStyleLbl="node1" presStyleIdx="2" presStyleCnt="5" custScaleX="260354" custRadScaleRad="118720" custRadScaleInc="-51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0B6F3-9C2D-4AFC-B4AF-F479D512B0D9}" type="pres">
      <dgm:prSet presAssocID="{E43B0D1C-5CE2-4610-A3A6-083FE10B0CE5}" presName="parTrans" presStyleLbl="sibTrans2D1" presStyleIdx="3" presStyleCnt="5"/>
      <dgm:spPr/>
      <dgm:t>
        <a:bodyPr/>
        <a:lstStyle/>
        <a:p>
          <a:endParaRPr lang="ru-RU"/>
        </a:p>
      </dgm:t>
    </dgm:pt>
    <dgm:pt modelId="{8434EFD3-6707-4435-A8A1-DF87072FFA16}" type="pres">
      <dgm:prSet presAssocID="{E43B0D1C-5CE2-4610-A3A6-083FE10B0CE5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6BBA5EBC-41FD-474F-86CD-271EC804B8A2}" type="pres">
      <dgm:prSet presAssocID="{DB5FF5D4-C3B4-4B58-88C2-6FE26B490449}" presName="node" presStyleLbl="node1" presStyleIdx="3" presStyleCnt="5" custScaleX="245051" custRadScaleRad="119568" custRadScaleInc="51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0B464F-8863-42AA-80AF-B901EC58A99D}" type="pres">
      <dgm:prSet presAssocID="{F9056B19-9141-4AC1-93A8-69B3A79FDD2E}" presName="parTrans" presStyleLbl="sibTrans2D1" presStyleIdx="4" presStyleCnt="5"/>
      <dgm:spPr/>
      <dgm:t>
        <a:bodyPr/>
        <a:lstStyle/>
        <a:p>
          <a:endParaRPr lang="ru-RU"/>
        </a:p>
      </dgm:t>
    </dgm:pt>
    <dgm:pt modelId="{5AD69D6B-8310-4CD6-ABD4-3AB1AF6DD68A}" type="pres">
      <dgm:prSet presAssocID="{F9056B19-9141-4AC1-93A8-69B3A79FDD2E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56B2E702-55A0-438A-898A-42984E99F973}" type="pres">
      <dgm:prSet presAssocID="{9C04A978-8FAB-4207-ABF4-EBEEDAE0CFF0}" presName="node" presStyleLbl="node1" presStyleIdx="4" presStyleCnt="5" custScaleX="216511" custRadScaleRad="124217" custRadScaleInc="1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AD3644-22C8-4B85-BB85-BDD5344C6E5C}" type="presOf" srcId="{2EA49D14-F12E-42B3-A38A-FD9F03FEA291}" destId="{8C22F7BB-3D43-4A5D-85C8-CDB602E9321C}" srcOrd="0" destOrd="0" presId="urn:microsoft.com/office/officeart/2005/8/layout/radial5"/>
    <dgm:cxn modelId="{45B8001F-E858-4478-90E4-B91DBBC6EC1C}" type="presOf" srcId="{DB5FF5D4-C3B4-4B58-88C2-6FE26B490449}" destId="{6BBA5EBC-41FD-474F-86CD-271EC804B8A2}" srcOrd="0" destOrd="0" presId="urn:microsoft.com/office/officeart/2005/8/layout/radial5"/>
    <dgm:cxn modelId="{E051E652-8E1B-4752-BA44-CD8B9D80AF79}" type="presOf" srcId="{2FCC093D-0C55-4D6E-9167-12B991E4C51B}" destId="{4B0F07C3-8620-4212-996D-0363D07D169C}" srcOrd="0" destOrd="0" presId="urn:microsoft.com/office/officeart/2005/8/layout/radial5"/>
    <dgm:cxn modelId="{DB1E537C-77E9-4621-AF6D-DE5003FFB11D}" type="presOf" srcId="{78EC3F45-D0F4-4688-B832-3BADD3EF32C1}" destId="{F8EB3810-EFD6-42FA-B203-571B66B349EA}" srcOrd="1" destOrd="0" presId="urn:microsoft.com/office/officeart/2005/8/layout/radial5"/>
    <dgm:cxn modelId="{27B67C08-553E-4B62-8331-C59374A1E068}" type="presOf" srcId="{2EA49D14-F12E-42B3-A38A-FD9F03FEA291}" destId="{C5E15B5C-26B2-471F-92B6-DE22FFBF4940}" srcOrd="1" destOrd="0" presId="urn:microsoft.com/office/officeart/2005/8/layout/radial5"/>
    <dgm:cxn modelId="{E11130F1-C009-47A9-A054-71A787FB0A36}" type="presOf" srcId="{F9056B19-9141-4AC1-93A8-69B3A79FDD2E}" destId="{5AD69D6B-8310-4CD6-ABD4-3AB1AF6DD68A}" srcOrd="1" destOrd="0" presId="urn:microsoft.com/office/officeart/2005/8/layout/radial5"/>
    <dgm:cxn modelId="{1C73E2B2-770E-42E7-8197-AA348D31C5B4}" type="presOf" srcId="{E43B0D1C-5CE2-4610-A3A6-083FE10B0CE5}" destId="{8090B6F3-9C2D-4AFC-B4AF-F479D512B0D9}" srcOrd="0" destOrd="0" presId="urn:microsoft.com/office/officeart/2005/8/layout/radial5"/>
    <dgm:cxn modelId="{34A0CA8F-D67D-48EB-BAF4-ECF064D658DE}" srcId="{FDF1F1FF-0906-4F63-BE69-718F1A06CCFD}" destId="{DB5FF5D4-C3B4-4B58-88C2-6FE26B490449}" srcOrd="3" destOrd="0" parTransId="{E43B0D1C-5CE2-4610-A3A6-083FE10B0CE5}" sibTransId="{497DF8AE-8360-486A-BDE3-ABBF03200CA2}"/>
    <dgm:cxn modelId="{56EFF189-7A44-43C3-8C38-A6F91D2A247D}" srcId="{FDF1F1FF-0906-4F63-BE69-718F1A06CCFD}" destId="{9C04A978-8FAB-4207-ABF4-EBEEDAE0CFF0}" srcOrd="4" destOrd="0" parTransId="{F9056B19-9141-4AC1-93A8-69B3A79FDD2E}" sibTransId="{3250B3DD-4808-4664-8333-76493CB48221}"/>
    <dgm:cxn modelId="{7E6CDA50-F083-4BCB-B73C-BE0AAF002147}" srcId="{FDF1F1FF-0906-4F63-BE69-718F1A06CCFD}" destId="{2FCC093D-0C55-4D6E-9167-12B991E4C51B}" srcOrd="0" destOrd="0" parTransId="{C53A2D50-B41B-49EC-AD3B-A8142FD0BD4C}" sibTransId="{1165EA8F-BF1C-42A8-890D-92D46CCC8FC2}"/>
    <dgm:cxn modelId="{D1424EA0-BAD2-4264-9834-C20C2CAFECCE}" type="presOf" srcId="{FDF1F1FF-0906-4F63-BE69-718F1A06CCFD}" destId="{ED5A6FA2-71FE-4F01-A8E7-21B3227E7A88}" srcOrd="0" destOrd="0" presId="urn:microsoft.com/office/officeart/2005/8/layout/radial5"/>
    <dgm:cxn modelId="{8A67AB95-BCEF-4EA7-BFB3-F2E65E412F87}" type="presOf" srcId="{F9056B19-9141-4AC1-93A8-69B3A79FDD2E}" destId="{E50B464F-8863-42AA-80AF-B901EC58A99D}" srcOrd="0" destOrd="0" presId="urn:microsoft.com/office/officeart/2005/8/layout/radial5"/>
    <dgm:cxn modelId="{D1CA9CF9-5E40-4A5B-8E1F-C0B3CEE48EC9}" type="presOf" srcId="{3579D4E9-1977-4CFB-9957-97D9BE688FB2}" destId="{9FA84075-444D-4B46-A960-17FF3AFFD076}" srcOrd="0" destOrd="0" presId="urn:microsoft.com/office/officeart/2005/8/layout/radial5"/>
    <dgm:cxn modelId="{80DE625E-6700-4FC5-846F-573727E06A14}" type="presOf" srcId="{C53A2D50-B41B-49EC-AD3B-A8142FD0BD4C}" destId="{88A34BBB-4D1D-4880-8828-8C63E618DB5C}" srcOrd="0" destOrd="0" presId="urn:microsoft.com/office/officeart/2005/8/layout/radial5"/>
    <dgm:cxn modelId="{41672850-BEA9-4491-A580-89A0D92CBEB6}" srcId="{FDF1F1FF-0906-4F63-BE69-718F1A06CCFD}" destId="{EB27019C-758F-496B-99B1-E65F3DFA2319}" srcOrd="2" destOrd="0" parTransId="{2EA49D14-F12E-42B3-A38A-FD9F03FEA291}" sibTransId="{7CF1DE7D-F3D0-4A79-BA56-6C7BDEA9C20A}"/>
    <dgm:cxn modelId="{B83FDC0A-B2F4-40F7-BF81-91AE8F341D94}" type="presOf" srcId="{EB27019C-758F-496B-99B1-E65F3DFA2319}" destId="{9698EDAD-B260-4C3A-A6D4-309AE81591BB}" srcOrd="0" destOrd="0" presId="urn:microsoft.com/office/officeart/2005/8/layout/radial5"/>
    <dgm:cxn modelId="{0797FD4A-3475-4223-966B-E97E8038523F}" type="presOf" srcId="{E43B0D1C-5CE2-4610-A3A6-083FE10B0CE5}" destId="{8434EFD3-6707-4435-A8A1-DF87072FFA16}" srcOrd="1" destOrd="0" presId="urn:microsoft.com/office/officeart/2005/8/layout/radial5"/>
    <dgm:cxn modelId="{F335F43A-298C-4C52-89B7-35B4639CC457}" srcId="{3579D4E9-1977-4CFB-9957-97D9BE688FB2}" destId="{FDF1F1FF-0906-4F63-BE69-718F1A06CCFD}" srcOrd="0" destOrd="0" parTransId="{35B4A83E-39FC-452E-A333-5583E5C44FB9}" sibTransId="{866B75BD-9688-4ADA-826F-6C5F074366E3}"/>
    <dgm:cxn modelId="{17059596-E85A-4433-BD2A-B56B25E8244F}" type="presOf" srcId="{C53A2D50-B41B-49EC-AD3B-A8142FD0BD4C}" destId="{2937713D-E194-484C-B74A-C60D745F4802}" srcOrd="1" destOrd="0" presId="urn:microsoft.com/office/officeart/2005/8/layout/radial5"/>
    <dgm:cxn modelId="{A2163B44-2067-472B-9059-EBC7335FAA33}" srcId="{FDF1F1FF-0906-4F63-BE69-718F1A06CCFD}" destId="{87CC6072-6A8F-45A6-8B0E-F7B43429E7B4}" srcOrd="1" destOrd="0" parTransId="{78EC3F45-D0F4-4688-B832-3BADD3EF32C1}" sibTransId="{C012C0F2-4613-4BEC-B510-DFC29E5CFD2E}"/>
    <dgm:cxn modelId="{169C2FC9-91FF-4628-9DC2-B2037FBAE484}" type="presOf" srcId="{78EC3F45-D0F4-4688-B832-3BADD3EF32C1}" destId="{521796FF-841E-4A10-8149-A0E0B6067C7E}" srcOrd="0" destOrd="0" presId="urn:microsoft.com/office/officeart/2005/8/layout/radial5"/>
    <dgm:cxn modelId="{943CF2DC-F961-4A06-8217-F4E1367764BA}" type="presOf" srcId="{9C04A978-8FAB-4207-ABF4-EBEEDAE0CFF0}" destId="{56B2E702-55A0-438A-898A-42984E99F973}" srcOrd="0" destOrd="0" presId="urn:microsoft.com/office/officeart/2005/8/layout/radial5"/>
    <dgm:cxn modelId="{3170E914-BDAE-421F-A6F8-E64BED257085}" type="presOf" srcId="{87CC6072-6A8F-45A6-8B0E-F7B43429E7B4}" destId="{DEEE3E76-3B25-4333-9A16-F990351DAA63}" srcOrd="0" destOrd="0" presId="urn:microsoft.com/office/officeart/2005/8/layout/radial5"/>
    <dgm:cxn modelId="{90283FE4-8F24-4269-BA5D-6FEA88F0C26E}" type="presParOf" srcId="{9FA84075-444D-4B46-A960-17FF3AFFD076}" destId="{ED5A6FA2-71FE-4F01-A8E7-21B3227E7A88}" srcOrd="0" destOrd="0" presId="urn:microsoft.com/office/officeart/2005/8/layout/radial5"/>
    <dgm:cxn modelId="{0CE93A1F-4CAD-49CE-8FB3-B1050595739F}" type="presParOf" srcId="{9FA84075-444D-4B46-A960-17FF3AFFD076}" destId="{88A34BBB-4D1D-4880-8828-8C63E618DB5C}" srcOrd="1" destOrd="0" presId="urn:microsoft.com/office/officeart/2005/8/layout/radial5"/>
    <dgm:cxn modelId="{55547874-3EB2-484D-915C-21C6EE3B9B6A}" type="presParOf" srcId="{88A34BBB-4D1D-4880-8828-8C63E618DB5C}" destId="{2937713D-E194-484C-B74A-C60D745F4802}" srcOrd="0" destOrd="0" presId="urn:microsoft.com/office/officeart/2005/8/layout/radial5"/>
    <dgm:cxn modelId="{0C98B235-6D63-486B-A85D-7AEF4F16FA84}" type="presParOf" srcId="{9FA84075-444D-4B46-A960-17FF3AFFD076}" destId="{4B0F07C3-8620-4212-996D-0363D07D169C}" srcOrd="2" destOrd="0" presId="urn:microsoft.com/office/officeart/2005/8/layout/radial5"/>
    <dgm:cxn modelId="{32E3CAC6-5C26-494C-BBA4-670AE1D0D375}" type="presParOf" srcId="{9FA84075-444D-4B46-A960-17FF3AFFD076}" destId="{521796FF-841E-4A10-8149-A0E0B6067C7E}" srcOrd="3" destOrd="0" presId="urn:microsoft.com/office/officeart/2005/8/layout/radial5"/>
    <dgm:cxn modelId="{358B8B4D-9C2B-43D1-BBCB-A413E98FEB93}" type="presParOf" srcId="{521796FF-841E-4A10-8149-A0E0B6067C7E}" destId="{F8EB3810-EFD6-42FA-B203-571B66B349EA}" srcOrd="0" destOrd="0" presId="urn:microsoft.com/office/officeart/2005/8/layout/radial5"/>
    <dgm:cxn modelId="{756CA7B6-3E18-4AB4-A751-CDF14F1AA7CD}" type="presParOf" srcId="{9FA84075-444D-4B46-A960-17FF3AFFD076}" destId="{DEEE3E76-3B25-4333-9A16-F990351DAA63}" srcOrd="4" destOrd="0" presId="urn:microsoft.com/office/officeart/2005/8/layout/radial5"/>
    <dgm:cxn modelId="{96942521-0305-4866-B6F0-D5CB18A42A75}" type="presParOf" srcId="{9FA84075-444D-4B46-A960-17FF3AFFD076}" destId="{8C22F7BB-3D43-4A5D-85C8-CDB602E9321C}" srcOrd="5" destOrd="0" presId="urn:microsoft.com/office/officeart/2005/8/layout/radial5"/>
    <dgm:cxn modelId="{68C3A594-02D6-4C94-8568-05C5908465C3}" type="presParOf" srcId="{8C22F7BB-3D43-4A5D-85C8-CDB602E9321C}" destId="{C5E15B5C-26B2-471F-92B6-DE22FFBF4940}" srcOrd="0" destOrd="0" presId="urn:microsoft.com/office/officeart/2005/8/layout/radial5"/>
    <dgm:cxn modelId="{18D3907B-E846-4FE0-AE65-EF77802FA4F3}" type="presParOf" srcId="{9FA84075-444D-4B46-A960-17FF3AFFD076}" destId="{9698EDAD-B260-4C3A-A6D4-309AE81591BB}" srcOrd="6" destOrd="0" presId="urn:microsoft.com/office/officeart/2005/8/layout/radial5"/>
    <dgm:cxn modelId="{916AB25F-CA36-488A-B9DE-038422256688}" type="presParOf" srcId="{9FA84075-444D-4B46-A960-17FF3AFFD076}" destId="{8090B6F3-9C2D-4AFC-B4AF-F479D512B0D9}" srcOrd="7" destOrd="0" presId="urn:microsoft.com/office/officeart/2005/8/layout/radial5"/>
    <dgm:cxn modelId="{1A4348EE-202E-4DB0-A843-FC4FBEF2C340}" type="presParOf" srcId="{8090B6F3-9C2D-4AFC-B4AF-F479D512B0D9}" destId="{8434EFD3-6707-4435-A8A1-DF87072FFA16}" srcOrd="0" destOrd="0" presId="urn:microsoft.com/office/officeart/2005/8/layout/radial5"/>
    <dgm:cxn modelId="{CE811647-D926-48ED-A611-3CAB6603C41C}" type="presParOf" srcId="{9FA84075-444D-4B46-A960-17FF3AFFD076}" destId="{6BBA5EBC-41FD-474F-86CD-271EC804B8A2}" srcOrd="8" destOrd="0" presId="urn:microsoft.com/office/officeart/2005/8/layout/radial5"/>
    <dgm:cxn modelId="{EC1D3066-B476-4227-8DC6-76648A80D067}" type="presParOf" srcId="{9FA84075-444D-4B46-A960-17FF3AFFD076}" destId="{E50B464F-8863-42AA-80AF-B901EC58A99D}" srcOrd="9" destOrd="0" presId="urn:microsoft.com/office/officeart/2005/8/layout/radial5"/>
    <dgm:cxn modelId="{B9EFB825-58FC-41F7-A85C-C1248672A980}" type="presParOf" srcId="{E50B464F-8863-42AA-80AF-B901EC58A99D}" destId="{5AD69D6B-8310-4CD6-ABD4-3AB1AF6DD68A}" srcOrd="0" destOrd="0" presId="urn:microsoft.com/office/officeart/2005/8/layout/radial5"/>
    <dgm:cxn modelId="{9640BA6E-7B61-47AB-AB13-B1E81DF5F5AB}" type="presParOf" srcId="{9FA84075-444D-4B46-A960-17FF3AFFD076}" destId="{56B2E702-55A0-438A-898A-42984E99F973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BB61FE-8FB9-49EF-A14A-E30E9FC73C37}" type="doc">
      <dgm:prSet loTypeId="urn:microsoft.com/office/officeart/2005/8/layout/radial2" loCatId="relationship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A18BE889-1228-4073-BD56-7EAE25D283A0}" type="pres">
      <dgm:prSet presAssocID="{7BBB61FE-8FB9-49EF-A14A-E30E9FC73C3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39E4ED-845B-47AE-9EAD-F918910F7DF8}" type="pres">
      <dgm:prSet presAssocID="{7BBB61FE-8FB9-49EF-A14A-E30E9FC73C37}" presName="cycle" presStyleCnt="0"/>
      <dgm:spPr/>
    </dgm:pt>
  </dgm:ptLst>
  <dgm:cxnLst>
    <dgm:cxn modelId="{79F7E616-B0D6-4E5A-92A0-541D4C600EB6}" type="presOf" srcId="{7BBB61FE-8FB9-49EF-A14A-E30E9FC73C37}" destId="{A18BE889-1228-4073-BD56-7EAE25D283A0}" srcOrd="0" destOrd="0" presId="urn:microsoft.com/office/officeart/2005/8/layout/radial2"/>
    <dgm:cxn modelId="{EB9542FB-E7FE-4696-9268-D4DDADA24C2D}" type="presParOf" srcId="{A18BE889-1228-4073-BD56-7EAE25D283A0}" destId="{A439E4ED-845B-47AE-9EAD-F918910F7DF8}" srcOrd="0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BB61FE-8FB9-49EF-A14A-E30E9FC73C37}" type="doc">
      <dgm:prSet loTypeId="urn:microsoft.com/office/officeart/2005/8/layout/radial2" loCatId="relationship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7F70D394-E79F-46B4-9EC1-24D422115DC1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D9B0CD0-727F-4E75-92C6-F8EBBF6BF2FF}" type="parTrans" cxnId="{7A09F32E-6A72-4318-9049-7850B2AEB539}">
      <dgm:prSet/>
      <dgm:spPr/>
      <dgm:t>
        <a:bodyPr/>
        <a:lstStyle/>
        <a:p>
          <a:endParaRPr lang="ru-RU"/>
        </a:p>
      </dgm:t>
    </dgm:pt>
    <dgm:pt modelId="{503309C0-49E9-40A1-8BF5-B7916AFDDCF7}" type="sibTrans" cxnId="{7A09F32E-6A72-4318-9049-7850B2AEB539}">
      <dgm:prSet/>
      <dgm:spPr/>
      <dgm:t>
        <a:bodyPr/>
        <a:lstStyle/>
        <a:p>
          <a:endParaRPr lang="ru-RU"/>
        </a:p>
      </dgm:t>
    </dgm:pt>
    <dgm:pt modelId="{6B3D5DBF-E86A-4768-AAC2-98FD1BA5AA63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5BE9C16-8F24-476A-8905-CBB9F203073C}" type="parTrans" cxnId="{0F8A88FB-6B1F-473D-920F-06999ADFED9D}">
      <dgm:prSet/>
      <dgm:spPr/>
      <dgm:t>
        <a:bodyPr/>
        <a:lstStyle/>
        <a:p>
          <a:endParaRPr lang="ru-RU"/>
        </a:p>
      </dgm:t>
    </dgm:pt>
    <dgm:pt modelId="{6D1C3E32-8469-4D6E-A4E4-57C445B04F69}" type="sibTrans" cxnId="{0F8A88FB-6B1F-473D-920F-06999ADFED9D}">
      <dgm:prSet/>
      <dgm:spPr/>
      <dgm:t>
        <a:bodyPr/>
        <a:lstStyle/>
        <a:p>
          <a:endParaRPr lang="ru-RU"/>
        </a:p>
      </dgm:t>
    </dgm:pt>
    <dgm:pt modelId="{45452C31-D9C6-4B2D-A0ED-6F87D34DF061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82C7C84-74E9-47F4-BB98-FA29BA6C0732}" type="parTrans" cxnId="{2643EF89-1B19-4A90-B0CE-CA765B825FEB}">
      <dgm:prSet/>
      <dgm:spPr/>
      <dgm:t>
        <a:bodyPr/>
        <a:lstStyle/>
        <a:p>
          <a:endParaRPr lang="ru-RU"/>
        </a:p>
      </dgm:t>
    </dgm:pt>
    <dgm:pt modelId="{C396A2FD-D52B-4297-8150-F46E18CF6A5C}" type="sibTrans" cxnId="{2643EF89-1B19-4A90-B0CE-CA765B825FEB}">
      <dgm:prSet/>
      <dgm:spPr/>
      <dgm:t>
        <a:bodyPr/>
        <a:lstStyle/>
        <a:p>
          <a:endParaRPr lang="ru-RU"/>
        </a:p>
      </dgm:t>
    </dgm:pt>
    <dgm:pt modelId="{08AAF463-81BA-4428-95D0-301F67E1BB00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D8D7466-989B-4DBC-A908-8C3E10BE3343}" type="parTrans" cxnId="{916CF94E-8D38-4277-ACE7-A15FA1053088}">
      <dgm:prSet/>
      <dgm:spPr/>
      <dgm:t>
        <a:bodyPr/>
        <a:lstStyle/>
        <a:p>
          <a:endParaRPr lang="ru-RU"/>
        </a:p>
      </dgm:t>
    </dgm:pt>
    <dgm:pt modelId="{AC761112-C46E-4363-87DB-7882DC0387D2}" type="sibTrans" cxnId="{916CF94E-8D38-4277-ACE7-A15FA1053088}">
      <dgm:prSet/>
      <dgm:spPr/>
      <dgm:t>
        <a:bodyPr/>
        <a:lstStyle/>
        <a:p>
          <a:endParaRPr lang="ru-RU"/>
        </a:p>
      </dgm:t>
    </dgm:pt>
    <dgm:pt modelId="{A18BE889-1228-4073-BD56-7EAE25D283A0}" type="pres">
      <dgm:prSet presAssocID="{7BBB61FE-8FB9-49EF-A14A-E30E9FC73C3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39E4ED-845B-47AE-9EAD-F918910F7DF8}" type="pres">
      <dgm:prSet presAssocID="{7BBB61FE-8FB9-49EF-A14A-E30E9FC73C37}" presName="cycle" presStyleCnt="0"/>
      <dgm:spPr/>
    </dgm:pt>
    <dgm:pt modelId="{44D3A4F0-C282-4B6E-B60B-E8D0A4496BDB}" type="pres">
      <dgm:prSet presAssocID="{7BBB61FE-8FB9-49EF-A14A-E30E9FC73C37}" presName="centerShape" presStyleCnt="0"/>
      <dgm:spPr/>
    </dgm:pt>
    <dgm:pt modelId="{8FB8114D-08C2-4F13-99B6-ECFF8BA784B0}" type="pres">
      <dgm:prSet presAssocID="{7BBB61FE-8FB9-49EF-A14A-E30E9FC73C37}" presName="connSite" presStyleLbl="node1" presStyleIdx="0" presStyleCnt="5"/>
      <dgm:spPr/>
    </dgm:pt>
    <dgm:pt modelId="{A3AED24E-179B-4710-B0B2-6ACB6FD7AE7D}" type="pres">
      <dgm:prSet presAssocID="{7BBB61FE-8FB9-49EF-A14A-E30E9FC73C37}" presName="visible" presStyleLbl="node1" presStyleIdx="0" presStyleCnt="5" custScaleX="112884" custScaleY="110246" custLinFactNeighborX="-19354" custLinFactNeighborY="212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6997A95-A57D-407C-B814-6DA5FD36E312}" type="pres">
      <dgm:prSet presAssocID="{4D9B0CD0-727F-4E75-92C6-F8EBBF6BF2FF}" presName="Name25" presStyleLbl="parChTrans1D1" presStyleIdx="0" presStyleCnt="4"/>
      <dgm:spPr/>
      <dgm:t>
        <a:bodyPr/>
        <a:lstStyle/>
        <a:p>
          <a:endParaRPr lang="ru-RU"/>
        </a:p>
      </dgm:t>
    </dgm:pt>
    <dgm:pt modelId="{2B0504C0-12E4-4F33-81F7-ABA7FE82D0BA}" type="pres">
      <dgm:prSet presAssocID="{7F70D394-E79F-46B4-9EC1-24D422115DC1}" presName="node" presStyleCnt="0"/>
      <dgm:spPr/>
    </dgm:pt>
    <dgm:pt modelId="{B11C16AE-A689-45C1-9A1D-2E1207378195}" type="pres">
      <dgm:prSet presAssocID="{7F70D394-E79F-46B4-9EC1-24D422115DC1}" presName="parentNode" presStyleLbl="node1" presStyleIdx="1" presStyleCnt="5" custScaleX="74777" custScaleY="70637" custLinFactNeighborX="-8" custLinFactNeighborY="-216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A36C0-8323-4EF8-9276-54FAD7F08FBF}" type="pres">
      <dgm:prSet presAssocID="{7F70D394-E79F-46B4-9EC1-24D422115DC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BCA59E-A5A1-46D2-B42E-0A5A1BE06DB9}" type="pres">
      <dgm:prSet presAssocID="{65BE9C16-8F24-476A-8905-CBB9F203073C}" presName="Name25" presStyleLbl="parChTrans1D1" presStyleIdx="1" presStyleCnt="4"/>
      <dgm:spPr/>
      <dgm:t>
        <a:bodyPr/>
        <a:lstStyle/>
        <a:p>
          <a:endParaRPr lang="ru-RU"/>
        </a:p>
      </dgm:t>
    </dgm:pt>
    <dgm:pt modelId="{AF1B7E03-8705-4828-91C7-A58A9D699F88}" type="pres">
      <dgm:prSet presAssocID="{6B3D5DBF-E86A-4768-AAC2-98FD1BA5AA63}" presName="node" presStyleCnt="0"/>
      <dgm:spPr/>
    </dgm:pt>
    <dgm:pt modelId="{A8519D10-E0EF-493E-B378-8DEA997E1398}" type="pres">
      <dgm:prSet presAssocID="{6B3D5DBF-E86A-4768-AAC2-98FD1BA5AA63}" presName="parentNode" presStyleLbl="node1" presStyleIdx="2" presStyleCnt="5" custScaleX="78642" custScaleY="78295" custLinFactNeighborX="-17982" custLinFactNeighborY="-259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E8318-9AF7-4E7B-9F2F-ACAD8157BBC0}" type="pres">
      <dgm:prSet presAssocID="{6B3D5DBF-E86A-4768-AAC2-98FD1BA5AA6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ED6B8D-69E4-4CEB-B019-91972DA1201C}" type="pres">
      <dgm:prSet presAssocID="{AD8D7466-989B-4DBC-A908-8C3E10BE3343}" presName="Name25" presStyleLbl="parChTrans1D1" presStyleIdx="2" presStyleCnt="4"/>
      <dgm:spPr/>
      <dgm:t>
        <a:bodyPr/>
        <a:lstStyle/>
        <a:p>
          <a:endParaRPr lang="ru-RU"/>
        </a:p>
      </dgm:t>
    </dgm:pt>
    <dgm:pt modelId="{69919F35-DDCF-480D-8734-9666C0416E56}" type="pres">
      <dgm:prSet presAssocID="{08AAF463-81BA-4428-95D0-301F67E1BB00}" presName="node" presStyleCnt="0"/>
      <dgm:spPr/>
    </dgm:pt>
    <dgm:pt modelId="{6F8B7AF4-01A6-4F78-B96C-925DA7714957}" type="pres">
      <dgm:prSet presAssocID="{08AAF463-81BA-4428-95D0-301F67E1BB00}" presName="parentNode" presStyleLbl="node1" presStyleIdx="3" presStyleCnt="5" custScaleX="78642" custScaleY="74933" custLinFactNeighborX="-3569" custLinFactNeighborY="-745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68688-B3D6-4D1E-8482-3D62B27ACC10}" type="pres">
      <dgm:prSet presAssocID="{08AAF463-81BA-4428-95D0-301F67E1BB00}" presName="childNode" presStyleLbl="revTx" presStyleIdx="0" presStyleCnt="0">
        <dgm:presLayoutVars>
          <dgm:bulletEnabled val="1"/>
        </dgm:presLayoutVars>
      </dgm:prSet>
      <dgm:spPr/>
    </dgm:pt>
    <dgm:pt modelId="{B924291C-D7F9-4EC7-A98F-51F41D20A238}" type="pres">
      <dgm:prSet presAssocID="{C82C7C84-74E9-47F4-BB98-FA29BA6C0732}" presName="Name25" presStyleLbl="parChTrans1D1" presStyleIdx="3" presStyleCnt="4"/>
      <dgm:spPr/>
      <dgm:t>
        <a:bodyPr/>
        <a:lstStyle/>
        <a:p>
          <a:endParaRPr lang="ru-RU"/>
        </a:p>
      </dgm:t>
    </dgm:pt>
    <dgm:pt modelId="{DE4E044B-8A76-402D-B79D-80FCC031256C}" type="pres">
      <dgm:prSet presAssocID="{45452C31-D9C6-4B2D-A0ED-6F87D34DF061}" presName="node" presStyleCnt="0"/>
      <dgm:spPr/>
    </dgm:pt>
    <dgm:pt modelId="{3EB1251A-45A9-402D-AC2D-0B2A584E6B93}" type="pres">
      <dgm:prSet presAssocID="{45452C31-D9C6-4B2D-A0ED-6F87D34DF061}" presName="parentNode" presStyleLbl="node1" presStyleIdx="4" presStyleCnt="5" custScaleX="73051" custScaleY="68481" custLinFactX="-56607" custLinFactNeighborX="-100000" custLinFactNeighborY="2625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07334-FAB6-48F7-96EA-8A766C2DA47C}" type="pres">
      <dgm:prSet presAssocID="{45452C31-D9C6-4B2D-A0ED-6F87D34DF06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B879CA-1B42-4424-BCEE-1414EB8BFA33}" type="presOf" srcId="{7BBB61FE-8FB9-49EF-A14A-E30E9FC73C37}" destId="{A18BE889-1228-4073-BD56-7EAE25D283A0}" srcOrd="0" destOrd="0" presId="urn:microsoft.com/office/officeart/2005/8/layout/radial2"/>
    <dgm:cxn modelId="{D7E69A4C-04DE-4972-8451-C3093BD04055}" type="presOf" srcId="{6B3D5DBF-E86A-4768-AAC2-98FD1BA5AA63}" destId="{A8519D10-E0EF-493E-B378-8DEA997E1398}" srcOrd="0" destOrd="0" presId="urn:microsoft.com/office/officeart/2005/8/layout/radial2"/>
    <dgm:cxn modelId="{44D34B16-F2F1-4A65-8FE5-12A5BFDB3896}" type="presOf" srcId="{45452C31-D9C6-4B2D-A0ED-6F87D34DF061}" destId="{3EB1251A-45A9-402D-AC2D-0B2A584E6B93}" srcOrd="0" destOrd="0" presId="urn:microsoft.com/office/officeart/2005/8/layout/radial2"/>
    <dgm:cxn modelId="{948B6108-0D6A-4A3C-BB22-CA0BE5C5855E}" type="presOf" srcId="{08AAF463-81BA-4428-95D0-301F67E1BB00}" destId="{6F8B7AF4-01A6-4F78-B96C-925DA7714957}" srcOrd="0" destOrd="0" presId="urn:microsoft.com/office/officeart/2005/8/layout/radial2"/>
    <dgm:cxn modelId="{637D490B-E2BE-48F4-8D5F-6CC621D65630}" type="presOf" srcId="{AD8D7466-989B-4DBC-A908-8C3E10BE3343}" destId="{6DED6B8D-69E4-4CEB-B019-91972DA1201C}" srcOrd="0" destOrd="0" presId="urn:microsoft.com/office/officeart/2005/8/layout/radial2"/>
    <dgm:cxn modelId="{343EBB20-FC68-48DD-B484-17CBC0190B17}" type="presOf" srcId="{65BE9C16-8F24-476A-8905-CBB9F203073C}" destId="{73BCA59E-A5A1-46D2-B42E-0A5A1BE06DB9}" srcOrd="0" destOrd="0" presId="urn:microsoft.com/office/officeart/2005/8/layout/radial2"/>
    <dgm:cxn modelId="{2643EF89-1B19-4A90-B0CE-CA765B825FEB}" srcId="{7BBB61FE-8FB9-49EF-A14A-E30E9FC73C37}" destId="{45452C31-D9C6-4B2D-A0ED-6F87D34DF061}" srcOrd="3" destOrd="0" parTransId="{C82C7C84-74E9-47F4-BB98-FA29BA6C0732}" sibTransId="{C396A2FD-D52B-4297-8150-F46E18CF6A5C}"/>
    <dgm:cxn modelId="{916CF94E-8D38-4277-ACE7-A15FA1053088}" srcId="{7BBB61FE-8FB9-49EF-A14A-E30E9FC73C37}" destId="{08AAF463-81BA-4428-95D0-301F67E1BB00}" srcOrd="2" destOrd="0" parTransId="{AD8D7466-989B-4DBC-A908-8C3E10BE3343}" sibTransId="{AC761112-C46E-4363-87DB-7882DC0387D2}"/>
    <dgm:cxn modelId="{98DD415F-BFA5-4733-918E-21F21DB4822D}" type="presOf" srcId="{7F70D394-E79F-46B4-9EC1-24D422115DC1}" destId="{B11C16AE-A689-45C1-9A1D-2E1207378195}" srcOrd="0" destOrd="0" presId="urn:microsoft.com/office/officeart/2005/8/layout/radial2"/>
    <dgm:cxn modelId="{9A08528A-6DA3-4240-9C29-0EBFCAC6BD96}" type="presOf" srcId="{4D9B0CD0-727F-4E75-92C6-F8EBBF6BF2FF}" destId="{C6997A95-A57D-407C-B814-6DA5FD36E312}" srcOrd="0" destOrd="0" presId="urn:microsoft.com/office/officeart/2005/8/layout/radial2"/>
    <dgm:cxn modelId="{0F8A88FB-6B1F-473D-920F-06999ADFED9D}" srcId="{7BBB61FE-8FB9-49EF-A14A-E30E9FC73C37}" destId="{6B3D5DBF-E86A-4768-AAC2-98FD1BA5AA63}" srcOrd="1" destOrd="0" parTransId="{65BE9C16-8F24-476A-8905-CBB9F203073C}" sibTransId="{6D1C3E32-8469-4D6E-A4E4-57C445B04F69}"/>
    <dgm:cxn modelId="{85FD4304-63B8-4604-A04A-2F39455AC7E0}" type="presOf" srcId="{C82C7C84-74E9-47F4-BB98-FA29BA6C0732}" destId="{B924291C-D7F9-4EC7-A98F-51F41D20A238}" srcOrd="0" destOrd="0" presId="urn:microsoft.com/office/officeart/2005/8/layout/radial2"/>
    <dgm:cxn modelId="{7A09F32E-6A72-4318-9049-7850B2AEB539}" srcId="{7BBB61FE-8FB9-49EF-A14A-E30E9FC73C37}" destId="{7F70D394-E79F-46B4-9EC1-24D422115DC1}" srcOrd="0" destOrd="0" parTransId="{4D9B0CD0-727F-4E75-92C6-F8EBBF6BF2FF}" sibTransId="{503309C0-49E9-40A1-8BF5-B7916AFDDCF7}"/>
    <dgm:cxn modelId="{E65F161A-B92E-4E69-A203-EF93C6CA5DEC}" type="presParOf" srcId="{A18BE889-1228-4073-BD56-7EAE25D283A0}" destId="{A439E4ED-845B-47AE-9EAD-F918910F7DF8}" srcOrd="0" destOrd="0" presId="urn:microsoft.com/office/officeart/2005/8/layout/radial2"/>
    <dgm:cxn modelId="{14B370A7-05EC-4952-A382-7177371220F7}" type="presParOf" srcId="{A439E4ED-845B-47AE-9EAD-F918910F7DF8}" destId="{44D3A4F0-C282-4B6E-B60B-E8D0A4496BDB}" srcOrd="0" destOrd="0" presId="urn:microsoft.com/office/officeart/2005/8/layout/radial2"/>
    <dgm:cxn modelId="{F49F8ED5-51CF-4585-BEC8-FDD86822979A}" type="presParOf" srcId="{44D3A4F0-C282-4B6E-B60B-E8D0A4496BDB}" destId="{8FB8114D-08C2-4F13-99B6-ECFF8BA784B0}" srcOrd="0" destOrd="0" presId="urn:microsoft.com/office/officeart/2005/8/layout/radial2"/>
    <dgm:cxn modelId="{F98AE0FB-5322-472E-8178-B5CD79325A27}" type="presParOf" srcId="{44D3A4F0-C282-4B6E-B60B-E8D0A4496BDB}" destId="{A3AED24E-179B-4710-B0B2-6ACB6FD7AE7D}" srcOrd="1" destOrd="0" presId="urn:microsoft.com/office/officeart/2005/8/layout/radial2"/>
    <dgm:cxn modelId="{510F5C0B-4B51-46EC-88E1-5FA286BAFE33}" type="presParOf" srcId="{A439E4ED-845B-47AE-9EAD-F918910F7DF8}" destId="{C6997A95-A57D-407C-B814-6DA5FD36E312}" srcOrd="1" destOrd="0" presId="urn:microsoft.com/office/officeart/2005/8/layout/radial2"/>
    <dgm:cxn modelId="{6C3DB023-573D-440A-8EA9-F61BB1C3B85A}" type="presParOf" srcId="{A439E4ED-845B-47AE-9EAD-F918910F7DF8}" destId="{2B0504C0-12E4-4F33-81F7-ABA7FE82D0BA}" srcOrd="2" destOrd="0" presId="urn:microsoft.com/office/officeart/2005/8/layout/radial2"/>
    <dgm:cxn modelId="{2B4FCD5C-F8EC-4DD1-BE64-288206DA28F8}" type="presParOf" srcId="{2B0504C0-12E4-4F33-81F7-ABA7FE82D0BA}" destId="{B11C16AE-A689-45C1-9A1D-2E1207378195}" srcOrd="0" destOrd="0" presId="urn:microsoft.com/office/officeart/2005/8/layout/radial2"/>
    <dgm:cxn modelId="{6592306E-3C03-4DC3-BC45-E9DD22C98899}" type="presParOf" srcId="{2B0504C0-12E4-4F33-81F7-ABA7FE82D0BA}" destId="{F92A36C0-8323-4EF8-9276-54FAD7F08FBF}" srcOrd="1" destOrd="0" presId="urn:microsoft.com/office/officeart/2005/8/layout/radial2"/>
    <dgm:cxn modelId="{E27EB5F4-86BD-4ACC-B617-AFDB2AFD7360}" type="presParOf" srcId="{A439E4ED-845B-47AE-9EAD-F918910F7DF8}" destId="{73BCA59E-A5A1-46D2-B42E-0A5A1BE06DB9}" srcOrd="3" destOrd="0" presId="urn:microsoft.com/office/officeart/2005/8/layout/radial2"/>
    <dgm:cxn modelId="{1B0CE88F-04A1-4166-9BDB-6A1808D47025}" type="presParOf" srcId="{A439E4ED-845B-47AE-9EAD-F918910F7DF8}" destId="{AF1B7E03-8705-4828-91C7-A58A9D699F88}" srcOrd="4" destOrd="0" presId="urn:microsoft.com/office/officeart/2005/8/layout/radial2"/>
    <dgm:cxn modelId="{A2BE1F95-8959-41AB-B6E0-BDE14C5B1AF0}" type="presParOf" srcId="{AF1B7E03-8705-4828-91C7-A58A9D699F88}" destId="{A8519D10-E0EF-493E-B378-8DEA997E1398}" srcOrd="0" destOrd="0" presId="urn:microsoft.com/office/officeart/2005/8/layout/radial2"/>
    <dgm:cxn modelId="{3C6ED822-2197-431E-B63C-487ED07F665A}" type="presParOf" srcId="{AF1B7E03-8705-4828-91C7-A58A9D699F88}" destId="{4EBE8318-9AF7-4E7B-9F2F-ACAD8157BBC0}" srcOrd="1" destOrd="0" presId="urn:microsoft.com/office/officeart/2005/8/layout/radial2"/>
    <dgm:cxn modelId="{0EA89A7F-D83A-4C09-8876-10944462919D}" type="presParOf" srcId="{A439E4ED-845B-47AE-9EAD-F918910F7DF8}" destId="{6DED6B8D-69E4-4CEB-B019-91972DA1201C}" srcOrd="5" destOrd="0" presId="urn:microsoft.com/office/officeart/2005/8/layout/radial2"/>
    <dgm:cxn modelId="{E89D6503-611E-4AE6-87FC-F52236781F7E}" type="presParOf" srcId="{A439E4ED-845B-47AE-9EAD-F918910F7DF8}" destId="{69919F35-DDCF-480D-8734-9666C0416E56}" srcOrd="6" destOrd="0" presId="urn:microsoft.com/office/officeart/2005/8/layout/radial2"/>
    <dgm:cxn modelId="{362650D8-8975-4A58-9466-A6959E4FCBB3}" type="presParOf" srcId="{69919F35-DDCF-480D-8734-9666C0416E56}" destId="{6F8B7AF4-01A6-4F78-B96C-925DA7714957}" srcOrd="0" destOrd="0" presId="urn:microsoft.com/office/officeart/2005/8/layout/radial2"/>
    <dgm:cxn modelId="{9DCF7974-E228-4AF8-B028-514C6EEC8445}" type="presParOf" srcId="{69919F35-DDCF-480D-8734-9666C0416E56}" destId="{E8A68688-B3D6-4D1E-8482-3D62B27ACC10}" srcOrd="1" destOrd="0" presId="urn:microsoft.com/office/officeart/2005/8/layout/radial2"/>
    <dgm:cxn modelId="{1E5456C8-E283-4F64-8906-D3D7057F7DB4}" type="presParOf" srcId="{A439E4ED-845B-47AE-9EAD-F918910F7DF8}" destId="{B924291C-D7F9-4EC7-A98F-51F41D20A238}" srcOrd="7" destOrd="0" presId="urn:microsoft.com/office/officeart/2005/8/layout/radial2"/>
    <dgm:cxn modelId="{27F253CA-8A4C-4108-A1E3-899EE3991CFB}" type="presParOf" srcId="{A439E4ED-845B-47AE-9EAD-F918910F7DF8}" destId="{DE4E044B-8A76-402D-B79D-80FCC031256C}" srcOrd="8" destOrd="0" presId="urn:microsoft.com/office/officeart/2005/8/layout/radial2"/>
    <dgm:cxn modelId="{9EA0161A-C38F-49F7-BB21-FB81FFF62B70}" type="presParOf" srcId="{DE4E044B-8A76-402D-B79D-80FCC031256C}" destId="{3EB1251A-45A9-402D-AC2D-0B2A584E6B93}" srcOrd="0" destOrd="0" presId="urn:microsoft.com/office/officeart/2005/8/layout/radial2"/>
    <dgm:cxn modelId="{36DA6AB5-37B2-4FE0-A12B-FAAC90F6C921}" type="presParOf" srcId="{DE4E044B-8A76-402D-B79D-80FCC031256C}" destId="{5A107334-FAB6-48F7-96EA-8A766C2DA47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A6FA2-71FE-4F01-A8E7-21B3227E7A88}">
      <dsp:nvSpPr>
        <dsp:cNvPr id="0" name=""/>
        <dsp:cNvSpPr/>
      </dsp:nvSpPr>
      <dsp:spPr>
        <a:xfrm>
          <a:off x="3983573" y="2574688"/>
          <a:ext cx="1837746" cy="18377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АПК</a:t>
          </a:r>
          <a:b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</a:b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 ОБЛАСТИ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itchFamily="18" charset="0"/>
          </a:endParaRPr>
        </a:p>
      </dsp:txBody>
      <dsp:txXfrm>
        <a:off x="4252705" y="2843820"/>
        <a:ext cx="1299482" cy="1299482"/>
      </dsp:txXfrm>
    </dsp:sp>
    <dsp:sp modelId="{88A34BBB-4D1D-4880-8828-8C63E618DB5C}">
      <dsp:nvSpPr>
        <dsp:cNvPr id="0" name=""/>
        <dsp:cNvSpPr/>
      </dsp:nvSpPr>
      <dsp:spPr>
        <a:xfrm rot="16200000">
          <a:off x="4730020" y="1946700"/>
          <a:ext cx="344851" cy="6248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781748" y="2123395"/>
        <a:ext cx="241396" cy="374899"/>
      </dsp:txXfrm>
    </dsp:sp>
    <dsp:sp modelId="{4B0F07C3-8620-4212-996D-0363D07D169C}">
      <dsp:nvSpPr>
        <dsp:cNvPr id="0" name=""/>
        <dsp:cNvSpPr/>
      </dsp:nvSpPr>
      <dsp:spPr>
        <a:xfrm>
          <a:off x="2678782" y="86279"/>
          <a:ext cx="4447327" cy="183774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Black" pitchFamily="34" charset="0"/>
            </a:rPr>
            <a:t>135</a:t>
          </a:r>
          <a:r>
            <a:rPr lang="ru-RU" sz="1600" b="1" kern="1200" dirty="0" smtClean="0">
              <a:latin typeface="Arial Black" pitchFamily="34" charset="0"/>
            </a:rPr>
            <a:t> </a:t>
          </a:r>
          <a:br>
            <a:rPr lang="ru-RU" sz="1600" b="1" kern="1200" dirty="0" smtClean="0">
              <a:latin typeface="Arial Black" pitchFamily="34" charset="0"/>
            </a:rPr>
          </a:br>
          <a:r>
            <a:rPr lang="ru-RU" sz="1600" b="1" kern="1200" dirty="0" smtClean="0">
              <a:latin typeface="Arial Black" pitchFamily="34" charset="0"/>
            </a:rPr>
            <a:t>сельскохозяйственных организаций</a:t>
          </a:r>
          <a:endParaRPr lang="ru-RU" sz="1600" b="1" kern="1200" dirty="0">
            <a:latin typeface="Arial Black" pitchFamily="34" charset="0"/>
          </a:endParaRPr>
        </a:p>
      </dsp:txBody>
      <dsp:txXfrm>
        <a:off x="3330078" y="355411"/>
        <a:ext cx="3144735" cy="1299482"/>
      </dsp:txXfrm>
    </dsp:sp>
    <dsp:sp modelId="{521796FF-841E-4A10-8149-A0E0B6067C7E}">
      <dsp:nvSpPr>
        <dsp:cNvPr id="0" name=""/>
        <dsp:cNvSpPr/>
      </dsp:nvSpPr>
      <dsp:spPr>
        <a:xfrm rot="20444720">
          <a:off x="5866674" y="2797896"/>
          <a:ext cx="265877" cy="6248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868905" y="2936015"/>
        <a:ext cx="186114" cy="374899"/>
      </dsp:txXfrm>
    </dsp:sp>
    <dsp:sp modelId="{DEEE3E76-3B25-4333-9A16-F990351DAA63}">
      <dsp:nvSpPr>
        <dsp:cNvPr id="0" name=""/>
        <dsp:cNvSpPr/>
      </dsp:nvSpPr>
      <dsp:spPr>
        <a:xfrm>
          <a:off x="5855005" y="1557162"/>
          <a:ext cx="3920850" cy="18377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itchFamily="34" charset="0"/>
            </a:rPr>
            <a:t>825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Крестьянских (фермерских) хозяйств</a:t>
          </a:r>
          <a:endParaRPr lang="ru-RU" sz="1600" kern="1200" dirty="0">
            <a:latin typeface="Arial Black" pitchFamily="34" charset="0"/>
          </a:endParaRPr>
        </a:p>
      </dsp:txBody>
      <dsp:txXfrm>
        <a:off x="6429200" y="1826294"/>
        <a:ext cx="2772460" cy="1299482"/>
      </dsp:txXfrm>
    </dsp:sp>
    <dsp:sp modelId="{8C22F7BB-3D43-4A5D-85C8-CDB602E9321C}">
      <dsp:nvSpPr>
        <dsp:cNvPr id="0" name=""/>
        <dsp:cNvSpPr/>
      </dsp:nvSpPr>
      <dsp:spPr>
        <a:xfrm rot="2137795">
          <a:off x="5745352" y="3926462"/>
          <a:ext cx="393989" cy="6248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756415" y="4017001"/>
        <a:ext cx="275792" cy="374899"/>
      </dsp:txXfrm>
    </dsp:sp>
    <dsp:sp modelId="{9698EDAD-B260-4C3A-A6D4-309AE81591BB}">
      <dsp:nvSpPr>
        <dsp:cNvPr id="0" name=""/>
        <dsp:cNvSpPr/>
      </dsp:nvSpPr>
      <dsp:spPr>
        <a:xfrm>
          <a:off x="4991209" y="4352932"/>
          <a:ext cx="4784646" cy="183774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itchFamily="34" charset="0"/>
            </a:rPr>
            <a:t>188 500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личных подсобных хозяйств </a:t>
          </a:r>
        </a:p>
      </dsp:txBody>
      <dsp:txXfrm>
        <a:off x="5691904" y="4622064"/>
        <a:ext cx="3383256" cy="1299482"/>
      </dsp:txXfrm>
    </dsp:sp>
    <dsp:sp modelId="{8090B6F3-9C2D-4AFC-B4AF-F479D512B0D9}">
      <dsp:nvSpPr>
        <dsp:cNvPr id="0" name=""/>
        <dsp:cNvSpPr/>
      </dsp:nvSpPr>
      <dsp:spPr>
        <a:xfrm rot="8679658">
          <a:off x="3638514" y="3931053"/>
          <a:ext cx="412654" cy="6248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3750905" y="4020217"/>
        <a:ext cx="288858" cy="374899"/>
      </dsp:txXfrm>
    </dsp:sp>
    <dsp:sp modelId="{6BBA5EBC-41FD-474F-86CD-271EC804B8A2}">
      <dsp:nvSpPr>
        <dsp:cNvPr id="0" name=""/>
        <dsp:cNvSpPr/>
      </dsp:nvSpPr>
      <dsp:spPr>
        <a:xfrm>
          <a:off x="142869" y="4352925"/>
          <a:ext cx="4503415" cy="183774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itchFamily="34" charset="0"/>
            </a:rPr>
            <a:t>63 600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садоводов и садоводческих объединений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Arial Black" pitchFamily="34" charset="0"/>
          </a:endParaRPr>
        </a:p>
      </dsp:txBody>
      <dsp:txXfrm>
        <a:off x="802379" y="4622057"/>
        <a:ext cx="3184395" cy="1299482"/>
      </dsp:txXfrm>
    </dsp:sp>
    <dsp:sp modelId="{E50B464F-8863-42AA-80AF-B901EC58A99D}">
      <dsp:nvSpPr>
        <dsp:cNvPr id="0" name=""/>
        <dsp:cNvSpPr/>
      </dsp:nvSpPr>
      <dsp:spPr>
        <a:xfrm rot="11955296">
          <a:off x="3683704" y="2800405"/>
          <a:ext cx="257546" cy="6248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3758807" y="2938112"/>
        <a:ext cx="180282" cy="374899"/>
      </dsp:txXfrm>
    </dsp:sp>
    <dsp:sp modelId="{56B2E702-55A0-438A-898A-42984E99F973}">
      <dsp:nvSpPr>
        <dsp:cNvPr id="0" name=""/>
        <dsp:cNvSpPr/>
      </dsp:nvSpPr>
      <dsp:spPr>
        <a:xfrm>
          <a:off x="0" y="1557147"/>
          <a:ext cx="3978923" cy="183774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Black" pitchFamily="34" charset="0"/>
            </a:rPr>
            <a:t>11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сельскохозяйственных потребительских кооперативов</a:t>
          </a:r>
          <a:endParaRPr lang="ru-RU" sz="1600" kern="1200" dirty="0">
            <a:latin typeface="Arial Black" pitchFamily="34" charset="0"/>
          </a:endParaRPr>
        </a:p>
      </dsp:txBody>
      <dsp:txXfrm>
        <a:off x="582700" y="1826279"/>
        <a:ext cx="2813523" cy="129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4291C-D7F9-4EC7-A98F-51F41D20A238}">
      <dsp:nvSpPr>
        <dsp:cNvPr id="0" name=""/>
        <dsp:cNvSpPr/>
      </dsp:nvSpPr>
      <dsp:spPr>
        <a:xfrm rot="6394724">
          <a:off x="276276" y="4721800"/>
          <a:ext cx="1482828" cy="63632"/>
        </a:xfrm>
        <a:custGeom>
          <a:avLst/>
          <a:gdLst/>
          <a:ahLst/>
          <a:cxnLst/>
          <a:rect l="0" t="0" r="0" b="0"/>
          <a:pathLst>
            <a:path>
              <a:moveTo>
                <a:pt x="0" y="31816"/>
              </a:moveTo>
              <a:lnTo>
                <a:pt x="1482828" y="3181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D6B8D-69E4-4CEB-B019-91972DA1201C}">
      <dsp:nvSpPr>
        <dsp:cNvPr id="0" name=""/>
        <dsp:cNvSpPr/>
      </dsp:nvSpPr>
      <dsp:spPr>
        <a:xfrm rot="21383083">
          <a:off x="2301385" y="3104236"/>
          <a:ext cx="883892" cy="63632"/>
        </a:xfrm>
        <a:custGeom>
          <a:avLst/>
          <a:gdLst/>
          <a:ahLst/>
          <a:cxnLst/>
          <a:rect l="0" t="0" r="0" b="0"/>
          <a:pathLst>
            <a:path>
              <a:moveTo>
                <a:pt x="0" y="31816"/>
              </a:moveTo>
              <a:lnTo>
                <a:pt x="883892" y="3181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CA59E-A5A1-46D2-B42E-0A5A1BE06DB9}">
      <dsp:nvSpPr>
        <dsp:cNvPr id="0" name=""/>
        <dsp:cNvSpPr/>
      </dsp:nvSpPr>
      <dsp:spPr>
        <a:xfrm rot="19687254">
          <a:off x="2234653" y="2433358"/>
          <a:ext cx="896489" cy="63632"/>
        </a:xfrm>
        <a:custGeom>
          <a:avLst/>
          <a:gdLst/>
          <a:ahLst/>
          <a:cxnLst/>
          <a:rect l="0" t="0" r="0" b="0"/>
          <a:pathLst>
            <a:path>
              <a:moveTo>
                <a:pt x="0" y="31816"/>
              </a:moveTo>
              <a:lnTo>
                <a:pt x="896489" y="3181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97A95-A57D-407C-B814-6DA5FD36E312}">
      <dsp:nvSpPr>
        <dsp:cNvPr id="0" name=""/>
        <dsp:cNvSpPr/>
      </dsp:nvSpPr>
      <dsp:spPr>
        <a:xfrm rot="17844657">
          <a:off x="1466812" y="1637941"/>
          <a:ext cx="1621092" cy="63632"/>
        </a:xfrm>
        <a:custGeom>
          <a:avLst/>
          <a:gdLst/>
          <a:ahLst/>
          <a:cxnLst/>
          <a:rect l="0" t="0" r="0" b="0"/>
          <a:pathLst>
            <a:path>
              <a:moveTo>
                <a:pt x="0" y="31816"/>
              </a:moveTo>
              <a:lnTo>
                <a:pt x="1621092" y="3181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ED24E-179B-4710-B0B2-6ACB6FD7AE7D}">
      <dsp:nvSpPr>
        <dsp:cNvPr id="0" name=""/>
        <dsp:cNvSpPr/>
      </dsp:nvSpPr>
      <dsp:spPr>
        <a:xfrm>
          <a:off x="0" y="1964130"/>
          <a:ext cx="2666838" cy="26045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1C16AE-A689-45C1-9A1D-2E1207378195}">
      <dsp:nvSpPr>
        <dsp:cNvPr id="0" name=""/>
        <dsp:cNvSpPr/>
      </dsp:nvSpPr>
      <dsp:spPr>
        <a:xfrm>
          <a:off x="2353687" y="0"/>
          <a:ext cx="1059945" cy="100126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2508912" y="146631"/>
        <a:ext cx="749495" cy="708000"/>
      </dsp:txXfrm>
    </dsp:sp>
    <dsp:sp modelId="{A8519D10-E0EF-493E-B378-8DEA997E1398}">
      <dsp:nvSpPr>
        <dsp:cNvPr id="0" name=""/>
        <dsp:cNvSpPr/>
      </dsp:nvSpPr>
      <dsp:spPr>
        <a:xfrm>
          <a:off x="2978876" y="1379541"/>
          <a:ext cx="1114731" cy="110981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3142125" y="1542069"/>
        <a:ext cx="788233" cy="784756"/>
      </dsp:txXfrm>
    </dsp:sp>
    <dsp:sp modelId="{6F8B7AF4-01A6-4F78-B96C-925DA7714957}">
      <dsp:nvSpPr>
        <dsp:cNvPr id="0" name=""/>
        <dsp:cNvSpPr/>
      </dsp:nvSpPr>
      <dsp:spPr>
        <a:xfrm>
          <a:off x="3183176" y="2541968"/>
          <a:ext cx="1114731" cy="106215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900" kern="1200" dirty="0"/>
        </a:p>
      </dsp:txBody>
      <dsp:txXfrm>
        <a:off x="3346425" y="2697517"/>
        <a:ext cx="788233" cy="751058"/>
      </dsp:txXfrm>
    </dsp:sp>
    <dsp:sp modelId="{3EB1251A-45A9-402D-AC2D-0B2A584E6B93}">
      <dsp:nvSpPr>
        <dsp:cNvPr id="0" name=""/>
        <dsp:cNvSpPr/>
      </dsp:nvSpPr>
      <dsp:spPr>
        <a:xfrm>
          <a:off x="149226" y="5446344"/>
          <a:ext cx="1035479" cy="97070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300868" y="5588500"/>
        <a:ext cx="732195" cy="686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3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53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52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52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78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30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8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45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12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3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2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03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42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52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3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32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86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25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09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5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6/8/2017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27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89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16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1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12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4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6/8/2017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6/8/2017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9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4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0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1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34008"/>
            <a:ext cx="864235" cy="6426200"/>
          </a:xfrm>
          <a:custGeom>
            <a:avLst/>
            <a:gdLst/>
            <a:ahLst/>
            <a:cxnLst/>
            <a:rect l="l" t="t" r="r" b="b"/>
            <a:pathLst>
              <a:path w="864235" h="6426200">
                <a:moveTo>
                  <a:pt x="863993" y="6425996"/>
                </a:moveTo>
                <a:lnTo>
                  <a:pt x="863993" y="0"/>
                </a:lnTo>
                <a:lnTo>
                  <a:pt x="0" y="0"/>
                </a:lnTo>
                <a:lnTo>
                  <a:pt x="0" y="6425996"/>
                </a:lnTo>
                <a:lnTo>
                  <a:pt x="863993" y="642599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300" y="978513"/>
            <a:ext cx="7662798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6/8/2017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34008"/>
            <a:ext cx="864235" cy="6426200"/>
          </a:xfrm>
          <a:custGeom>
            <a:avLst/>
            <a:gdLst/>
            <a:ahLst/>
            <a:cxnLst/>
            <a:rect l="l" t="t" r="r" b="b"/>
            <a:pathLst>
              <a:path w="864235" h="6426200">
                <a:moveTo>
                  <a:pt x="863993" y="6425996"/>
                </a:moveTo>
                <a:lnTo>
                  <a:pt x="863993" y="0"/>
                </a:lnTo>
                <a:lnTo>
                  <a:pt x="0" y="0"/>
                </a:lnTo>
                <a:lnTo>
                  <a:pt x="0" y="6425996"/>
                </a:lnTo>
                <a:lnTo>
                  <a:pt x="863993" y="642599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300" y="978513"/>
            <a:ext cx="7662798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1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34008"/>
            <a:ext cx="864235" cy="6426200"/>
          </a:xfrm>
          <a:custGeom>
            <a:avLst/>
            <a:gdLst/>
            <a:ahLst/>
            <a:cxnLst/>
            <a:rect l="l" t="t" r="r" b="b"/>
            <a:pathLst>
              <a:path w="864235" h="6426200">
                <a:moveTo>
                  <a:pt x="863993" y="6425996"/>
                </a:moveTo>
                <a:lnTo>
                  <a:pt x="863993" y="0"/>
                </a:lnTo>
                <a:lnTo>
                  <a:pt x="0" y="0"/>
                </a:lnTo>
                <a:lnTo>
                  <a:pt x="0" y="6425996"/>
                </a:lnTo>
                <a:lnTo>
                  <a:pt x="863993" y="642599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300" y="978513"/>
            <a:ext cx="7662798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7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34008"/>
            <a:ext cx="864235" cy="6426200"/>
          </a:xfrm>
          <a:custGeom>
            <a:avLst/>
            <a:gdLst/>
            <a:ahLst/>
            <a:cxnLst/>
            <a:rect l="l" t="t" r="r" b="b"/>
            <a:pathLst>
              <a:path w="864235" h="6426200">
                <a:moveTo>
                  <a:pt x="863993" y="6425996"/>
                </a:moveTo>
                <a:lnTo>
                  <a:pt x="863993" y="0"/>
                </a:lnTo>
                <a:lnTo>
                  <a:pt x="0" y="0"/>
                </a:lnTo>
                <a:lnTo>
                  <a:pt x="0" y="6425996"/>
                </a:lnTo>
                <a:lnTo>
                  <a:pt x="863993" y="642599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300" y="978513"/>
            <a:ext cx="7662798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5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34008"/>
            <a:ext cx="864235" cy="6426200"/>
          </a:xfrm>
          <a:custGeom>
            <a:avLst/>
            <a:gdLst/>
            <a:ahLst/>
            <a:cxnLst/>
            <a:rect l="l" t="t" r="r" b="b"/>
            <a:pathLst>
              <a:path w="864235" h="6426200">
                <a:moveTo>
                  <a:pt x="863993" y="6425996"/>
                </a:moveTo>
                <a:lnTo>
                  <a:pt x="863993" y="0"/>
                </a:lnTo>
                <a:lnTo>
                  <a:pt x="0" y="0"/>
                </a:lnTo>
                <a:lnTo>
                  <a:pt x="0" y="6425996"/>
                </a:lnTo>
                <a:lnTo>
                  <a:pt x="863993" y="642599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300" y="978513"/>
            <a:ext cx="7662798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9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34008"/>
            <a:ext cx="864235" cy="6426200"/>
          </a:xfrm>
          <a:custGeom>
            <a:avLst/>
            <a:gdLst/>
            <a:ahLst/>
            <a:cxnLst/>
            <a:rect l="l" t="t" r="r" b="b"/>
            <a:pathLst>
              <a:path w="864235" h="6426200">
                <a:moveTo>
                  <a:pt x="863993" y="6425996"/>
                </a:moveTo>
                <a:lnTo>
                  <a:pt x="863993" y="0"/>
                </a:lnTo>
                <a:lnTo>
                  <a:pt x="0" y="0"/>
                </a:lnTo>
                <a:lnTo>
                  <a:pt x="0" y="6425996"/>
                </a:lnTo>
                <a:lnTo>
                  <a:pt x="863993" y="642599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300" y="978513"/>
            <a:ext cx="7662798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6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134008"/>
            <a:ext cx="864235" cy="6426200"/>
          </a:xfrm>
          <a:custGeom>
            <a:avLst/>
            <a:gdLst/>
            <a:ahLst/>
            <a:cxnLst/>
            <a:rect l="l" t="t" r="r" b="b"/>
            <a:pathLst>
              <a:path w="864235" h="6426200">
                <a:moveTo>
                  <a:pt x="863993" y="6425996"/>
                </a:moveTo>
                <a:lnTo>
                  <a:pt x="863993" y="0"/>
                </a:lnTo>
                <a:lnTo>
                  <a:pt x="0" y="0"/>
                </a:lnTo>
                <a:lnTo>
                  <a:pt x="0" y="6425996"/>
                </a:lnTo>
                <a:lnTo>
                  <a:pt x="863993" y="6425996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300" y="978513"/>
            <a:ext cx="7662798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>
                <a:solidFill>
                  <a:srgbClr val="00AEEF"/>
                </a:solidFill>
                <a:latin typeface="PF Din Text Comp Pro"/>
                <a:cs typeface="PF Din Text Comp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3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ukashevichav@lactika.ru" TargetMode="External"/><Relationship Id="rId4" Type="http://schemas.openxmlformats.org/officeDocument/2006/relationships/hyperlink" Target="mailto:sekr@adept.r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g"/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12" Type="http://schemas.openxmlformats.org/officeDocument/2006/relationships/image" Target="../media/image34.jpg"/><Relationship Id="rId2" Type="http://schemas.openxmlformats.org/officeDocument/2006/relationships/image" Target="../media/image3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gif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46.jpeg"/><Relationship Id="rId4" Type="http://schemas.openxmlformats.org/officeDocument/2006/relationships/diagramData" Target="../diagrams/data3.xml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5701"/>
          <a:stretch>
            <a:fillRect/>
          </a:stretch>
        </p:blipFill>
        <p:spPr bwMode="auto">
          <a:xfrm>
            <a:off x="0" y="0"/>
            <a:ext cx="1069340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846106" y="4789"/>
            <a:ext cx="9847294" cy="75628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0" y="2160003"/>
            <a:ext cx="864235" cy="5400040"/>
          </a:xfrm>
          <a:custGeom>
            <a:avLst/>
            <a:gdLst/>
            <a:ahLst/>
            <a:cxnLst/>
            <a:rect l="l" t="t" r="r" b="b"/>
            <a:pathLst>
              <a:path w="864235" h="5400040">
                <a:moveTo>
                  <a:pt x="0" y="5400001"/>
                </a:moveTo>
                <a:lnTo>
                  <a:pt x="863993" y="5400001"/>
                </a:lnTo>
                <a:lnTo>
                  <a:pt x="863993" y="0"/>
                </a:lnTo>
                <a:lnTo>
                  <a:pt x="0" y="0"/>
                </a:lnTo>
                <a:lnTo>
                  <a:pt x="0" y="5400001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005" y="6699353"/>
            <a:ext cx="360045" cy="861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035">
              <a:lnSpc>
                <a:spcPct val="100000"/>
              </a:lnSpc>
            </a:pPr>
            <a:r>
              <a:rPr sz="1500" dirty="0">
                <a:solidFill>
                  <a:srgbClr val="939598"/>
                </a:solidFill>
                <a:latin typeface="PF Din Text Comp Pro"/>
                <a:cs typeface="PF Din Text Comp Pro"/>
              </a:rPr>
              <a:t>1</a:t>
            </a:r>
            <a:endParaRPr sz="1500">
              <a:latin typeface="PF Din Text Comp Pro"/>
              <a:cs typeface="PF Din Text Comp Pr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8005" y="6750012"/>
            <a:ext cx="360045" cy="810260"/>
          </a:xfrm>
          <a:custGeom>
            <a:avLst/>
            <a:gdLst/>
            <a:ahLst/>
            <a:cxnLst/>
            <a:rect l="l" t="t" r="r" b="b"/>
            <a:pathLst>
              <a:path w="360045" h="810259">
                <a:moveTo>
                  <a:pt x="0" y="809993"/>
                </a:moveTo>
                <a:lnTo>
                  <a:pt x="359994" y="809993"/>
                </a:lnTo>
                <a:lnTo>
                  <a:pt x="359994" y="0"/>
                </a:lnTo>
                <a:lnTo>
                  <a:pt x="0" y="0"/>
                </a:lnTo>
                <a:lnTo>
                  <a:pt x="0" y="809993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864235" cy="846455"/>
          </a:xfrm>
          <a:custGeom>
            <a:avLst/>
            <a:gdLst/>
            <a:ahLst/>
            <a:cxnLst/>
            <a:rect l="l" t="t" r="r" b="b"/>
            <a:pathLst>
              <a:path w="864235" h="846455">
                <a:moveTo>
                  <a:pt x="0" y="845997"/>
                </a:moveTo>
                <a:lnTo>
                  <a:pt x="864006" y="845997"/>
                </a:lnTo>
                <a:lnTo>
                  <a:pt x="864006" y="0"/>
                </a:lnTo>
                <a:lnTo>
                  <a:pt x="0" y="0"/>
                </a:lnTo>
                <a:lnTo>
                  <a:pt x="0" y="845997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45997"/>
            <a:ext cx="1800225" cy="1314450"/>
          </a:xfrm>
          <a:custGeom>
            <a:avLst/>
            <a:gdLst/>
            <a:ahLst/>
            <a:cxnLst/>
            <a:rect l="l" t="t" r="r" b="b"/>
            <a:pathLst>
              <a:path w="1800225" h="1314450">
                <a:moveTo>
                  <a:pt x="0" y="1314005"/>
                </a:moveTo>
                <a:lnTo>
                  <a:pt x="1799996" y="1314005"/>
                </a:lnTo>
                <a:lnTo>
                  <a:pt x="1799996" y="0"/>
                </a:lnTo>
                <a:lnTo>
                  <a:pt x="0" y="0"/>
                </a:lnTo>
                <a:lnTo>
                  <a:pt x="0" y="13140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200" y="972005"/>
            <a:ext cx="885139" cy="973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16158" y="2596336"/>
            <a:ext cx="5404092" cy="432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384548" y="1922477"/>
            <a:ext cx="506731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4000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П Р О Е К Т</a:t>
            </a:r>
          </a:p>
        </p:txBody>
      </p:sp>
      <p:pic>
        <p:nvPicPr>
          <p:cNvPr id="14" name="Рисунок 13" descr="N:\Отдел инноваций\Знак для продаж\log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0556" y="2917330"/>
            <a:ext cx="3888432" cy="3642054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489180" y="852467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ПРАВИТЕЛЬСТВО НОВГОРОДСКОЙ ОБЛАСТИ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10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899" y="134697"/>
            <a:ext cx="957269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ПРОЕКТ «ПОКУПАЙТЕ НОВГОРОДСКОЕ!»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5" y="1229596"/>
            <a:ext cx="4288983" cy="60656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2" y="1229596"/>
            <a:ext cx="4288983" cy="6065672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41" y="4914181"/>
            <a:ext cx="1709687" cy="165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9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11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899" y="134697"/>
            <a:ext cx="957269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Примеры размещения информации 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50" y="2917240"/>
            <a:ext cx="1828367" cy="176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021374" y="2402911"/>
            <a:ext cx="180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 </a:t>
            </a:r>
            <a:r>
              <a:rPr lang="ru-RU" b="1" dirty="0"/>
              <a:t>автомобилях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94571" y="4817232"/>
            <a:ext cx="3249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фасадах зданий, витражах</a:t>
            </a:r>
            <a:endParaRPr lang="ru-RU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98" y="5167965"/>
            <a:ext cx="2948761" cy="2133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вал 15"/>
          <p:cNvSpPr/>
          <p:nvPr/>
        </p:nvSpPr>
        <p:spPr>
          <a:xfrm>
            <a:off x="5023508" y="5926651"/>
            <a:ext cx="984636" cy="52073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16749" r="10472" b="18598"/>
          <a:stretch/>
        </p:blipFill>
        <p:spPr>
          <a:xfrm rot="5400000">
            <a:off x="549240" y="4967467"/>
            <a:ext cx="2529318" cy="195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Овал 17"/>
          <p:cNvSpPr/>
          <p:nvPr/>
        </p:nvSpPr>
        <p:spPr>
          <a:xfrm>
            <a:off x="1109966" y="5365602"/>
            <a:ext cx="703933" cy="8214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90280" y="699290"/>
            <a:ext cx="1582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 </a:t>
            </a:r>
            <a:r>
              <a:rPr lang="ru-RU" b="1" dirty="0"/>
              <a:t>продукции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50" y="1089457"/>
            <a:ext cx="2607157" cy="168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78699" y="720125"/>
            <a:ext cx="2565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на киосках</a:t>
            </a:r>
            <a:r>
              <a:rPr lang="ru-RU" b="1" dirty="0"/>
              <a:t>, павильонах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214" y="5120636"/>
            <a:ext cx="2534247" cy="2369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60" y="1413049"/>
            <a:ext cx="249803" cy="24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44" y="1010351"/>
            <a:ext cx="1962804" cy="2447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8" y="2865723"/>
            <a:ext cx="2463956" cy="2002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722" y="2826382"/>
            <a:ext cx="663492" cy="63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40" y="1533552"/>
            <a:ext cx="73876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9545" r="1614" b="10246"/>
          <a:stretch/>
        </p:blipFill>
        <p:spPr>
          <a:xfrm>
            <a:off x="7381381" y="2740038"/>
            <a:ext cx="2981996" cy="1868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74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12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544" y="134698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Georgia" pitchFamily="18" charset="0"/>
              </a:rPr>
              <a:t> примеры размещения </a:t>
            </a:r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информации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«ПОКУПАЙ 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</a:rPr>
              <a:t>ВЛАДИМИРСКОЕ, ПОКУПАЙ РОССИЙСКОЕ!»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9110" r="3462" b="10789"/>
          <a:stretch/>
        </p:blipFill>
        <p:spPr>
          <a:xfrm rot="5400000">
            <a:off x="417480" y="2827470"/>
            <a:ext cx="5064594" cy="43617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5392" y="2969603"/>
            <a:ext cx="4571063" cy="4571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8101" r="8728" b="31948"/>
          <a:stretch/>
        </p:blipFill>
        <p:spPr>
          <a:xfrm rot="5400000">
            <a:off x="3986432" y="1036849"/>
            <a:ext cx="3434916" cy="297247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165" y="3515407"/>
            <a:ext cx="1168242" cy="77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45" y="5869657"/>
            <a:ext cx="972772" cy="51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90317" y="1261145"/>
            <a:ext cx="1656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внутри торгового объекта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740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13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948" y="134698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Georgia" pitchFamily="18" charset="0"/>
              </a:rPr>
              <a:t> примеры размещения </a:t>
            </a:r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информации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«ПОКУПАЙ 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</a:rPr>
              <a:t>ВЛАДИМИРСКОЕ, ПОКУПАЙ РОССИЙСКОЕ</a:t>
            </a:r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!»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b="14318"/>
          <a:stretch/>
        </p:blipFill>
        <p:spPr>
          <a:xfrm>
            <a:off x="6237851" y="883956"/>
            <a:ext cx="4323703" cy="33953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18934" r="3089" b="22628"/>
          <a:stretch/>
        </p:blipFill>
        <p:spPr>
          <a:xfrm rot="5400000">
            <a:off x="-37533" y="1833524"/>
            <a:ext cx="5161526" cy="31988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25" y="3372804"/>
            <a:ext cx="3322326" cy="417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956" y="2778735"/>
            <a:ext cx="1252803" cy="144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30" y="5120635"/>
            <a:ext cx="3595558" cy="244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91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14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899" y="134697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ПРИМЕРЫ 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</a:rPr>
              <a:t>размещения </a:t>
            </a:r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логотипа на этикетках выпускаемой продукции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 «ПОКУПАЙТЕ НОВГОРОДСКОЕ!»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r="3742"/>
          <a:stretch/>
        </p:blipFill>
        <p:spPr>
          <a:xfrm>
            <a:off x="796115" y="5078392"/>
            <a:ext cx="4794036" cy="2501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4021"/>
          <a:stretch/>
        </p:blipFill>
        <p:spPr>
          <a:xfrm>
            <a:off x="881220" y="2413273"/>
            <a:ext cx="4623827" cy="2539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r="4957"/>
          <a:stretch/>
        </p:blipFill>
        <p:spPr>
          <a:xfrm>
            <a:off x="908264" y="883956"/>
            <a:ext cx="9588073" cy="146230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099" y="1405161"/>
            <a:ext cx="1080121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08" y="3465915"/>
            <a:ext cx="1079500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08" y="6042622"/>
            <a:ext cx="1079500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24" y="2413272"/>
            <a:ext cx="4994486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7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15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544" y="134698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РЕАЛИЗАЦИЯ ПРОЕКТА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«ПОКУПАЙТЕ НОВГОРОДСКОЕ!»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092151" y="3110701"/>
            <a:ext cx="7416824" cy="14927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0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Муниципальным районам Новгородской области и </a:t>
            </a:r>
          </a:p>
          <a:p>
            <a:pPr marL="0" marR="0" lvl="0" indent="1440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городскому округу Великий Новгород  на своих сайтах: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252413" algn="l"/>
              </a:tabLst>
            </a:pP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Создать раздел «Покупайте новгородское!» 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252413" algn="l"/>
              </a:tabLs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Разместить презентацию проекта «Покупайте Новгородское!»</a:t>
            </a:r>
            <a:endParaRPr kumimoji="0" lang="ru-RU" sz="14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252413" algn="l"/>
              </a:tabLst>
            </a:pPr>
            <a:r>
              <a:rPr lang="ru-RU" altLang="ja-JP" sz="1400" b="1" baseline="0" dirty="0" smtClean="0">
                <a:latin typeface="Arial" pitchFamily="34" charset="0"/>
                <a:cs typeface="Arial" pitchFamily="34" charset="0"/>
              </a:rPr>
              <a:t>Разместить макеты</a:t>
            </a:r>
            <a:r>
              <a:rPr lang="ru-RU" altLang="ja-JP" sz="1400" b="1" dirty="0" smtClean="0">
                <a:latin typeface="Arial" pitchFamily="34" charset="0"/>
                <a:cs typeface="Arial" pitchFamily="34" charset="0"/>
              </a:rPr>
              <a:t> с символикой </a:t>
            </a:r>
            <a:r>
              <a:rPr lang="ru-RU" altLang="ja-JP" sz="1400" b="1" baseline="0" dirty="0" smtClean="0">
                <a:latin typeface="Arial" pitchFamily="34" charset="0"/>
                <a:cs typeface="Arial" pitchFamily="34" charset="0"/>
              </a:rPr>
              <a:t> проекта «Покупайте новгородское!»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072135" y="6757751"/>
            <a:ext cx="7416824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00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Комитету промышленности и торговли Новгородской области на своём сайте: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252413" algn="l"/>
              </a:tabLst>
            </a:pPr>
            <a:r>
              <a:rPr lang="ru-RU" altLang="ja-JP" sz="1400" b="1" dirty="0" smtClean="0">
                <a:latin typeface="Arial" pitchFamily="34" charset="0"/>
                <a:cs typeface="Arial" pitchFamily="34" charset="0"/>
              </a:rPr>
              <a:t>Разместить обобщенную информацию муниципальных районов</a:t>
            </a:r>
            <a:endParaRPr lang="ru-RU" altLang="ja-JP" sz="1400" b="1" baseline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8568" y="910146"/>
            <a:ext cx="331236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 шаг – до</a:t>
            </a:r>
            <a:r>
              <a:rPr lang="ru-RU" b="1" dirty="0" smtClean="0"/>
              <a:t> 15 июня 2017 года </a:t>
            </a:r>
            <a:endParaRPr lang="ru-RU" b="1" dirty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106340" y="1261145"/>
            <a:ext cx="7416824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00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Комитету промышленности и торговли Новгородской области на своём сайте: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252413" algn="l"/>
              </a:tabLst>
            </a:pP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Создать раздел «Покупайте новгородское!» 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252413" algn="l"/>
              </a:tabLs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Разместить презентацию проекта «Покупайте Новгородской»</a:t>
            </a:r>
            <a:endParaRPr kumimoji="0" lang="ru-RU" sz="14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252413" algn="l"/>
              </a:tabLst>
            </a:pPr>
            <a:r>
              <a:rPr lang="ru-RU" altLang="ja-JP" sz="1400" b="1" baseline="0" dirty="0" smtClean="0">
                <a:latin typeface="Arial" pitchFamily="34" charset="0"/>
                <a:cs typeface="Arial" pitchFamily="34" charset="0"/>
              </a:rPr>
              <a:t>Разместить макеты</a:t>
            </a:r>
            <a:r>
              <a:rPr lang="ru-RU" altLang="ja-JP" sz="1400" b="1" dirty="0" smtClean="0">
                <a:latin typeface="Arial" pitchFamily="34" charset="0"/>
                <a:cs typeface="Arial" pitchFamily="34" charset="0"/>
              </a:rPr>
              <a:t> с символикой </a:t>
            </a:r>
            <a:r>
              <a:rPr lang="ru-RU" altLang="ja-JP" sz="1400" b="1" baseline="0" dirty="0" smtClean="0">
                <a:latin typeface="Arial" pitchFamily="34" charset="0"/>
                <a:cs typeface="Arial" pitchFamily="34" charset="0"/>
              </a:rPr>
              <a:t> проекта «Покупайте новгородское!»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69733" y="4733769"/>
            <a:ext cx="330120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 шаг – до</a:t>
            </a:r>
            <a:r>
              <a:rPr lang="ru-RU" b="1" dirty="0" smtClean="0"/>
              <a:t> 15 июля 2017 года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69733" y="2741369"/>
            <a:ext cx="330162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 шаг – до</a:t>
            </a:r>
            <a:r>
              <a:rPr lang="ru-RU" b="1" dirty="0" smtClean="0"/>
              <a:t> 30 июня 2017 года</a:t>
            </a:r>
            <a:endParaRPr lang="ru-RU" b="1" dirty="0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106340" y="5106941"/>
            <a:ext cx="7416824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0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Муниципальным районам Новгородской области и </a:t>
            </a:r>
          </a:p>
          <a:p>
            <a:pPr marL="0" marR="0" lvl="0" indent="1440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городскому округу Великий Новгород  на своих сайтах: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252413" algn="l"/>
              </a:tabLst>
            </a:pPr>
            <a:r>
              <a:rPr lang="ru-RU" altLang="ja-JP" sz="1400" b="1" dirty="0" smtClean="0">
                <a:latin typeface="Arial" pitchFamily="34" charset="0"/>
                <a:cs typeface="Arial" pitchFamily="34" charset="0"/>
              </a:rPr>
              <a:t>Разместить 5 перечней сформированных в рамках проекта и обновлять информацию на каждое первое число месяца</a:t>
            </a:r>
            <a:endParaRPr lang="ru-RU" altLang="ja-JP" sz="1400" b="1" baseline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85376" y="6384214"/>
            <a:ext cx="330120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4 шаг – до</a:t>
            </a:r>
            <a:r>
              <a:rPr lang="ru-RU" b="1" dirty="0" smtClean="0"/>
              <a:t> 15 июля 2017 года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3051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16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544" y="134698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ПО ИТОГУ РЕАЛИЗАЦИИ ПРОЕКТА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«ПОКУПАЙТЕ НОВГОРОДСКОЕ!» будут  СФОРМИРОВАНЫ 5 документов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173728"/>
              </p:ext>
            </p:extLst>
          </p:nvPr>
        </p:nvGraphicFramePr>
        <p:xfrm>
          <a:off x="823011" y="1621185"/>
          <a:ext cx="9623442" cy="2905358"/>
        </p:xfrm>
        <a:graphic>
          <a:graphicData uri="http://schemas.openxmlformats.org/drawingml/2006/table">
            <a:tbl>
              <a:tblPr firstRow="1" firstCol="1" lastRow="1" lastCol="1" bandRow="1" bandCol="1">
                <a:solidFill>
                  <a:schemeClr val="bg1">
                    <a:lumMod val="95000"/>
                  </a:schemeClr>
                </a:solidFill>
              </a:tblPr>
              <a:tblGrid>
                <a:gridCol w="359461"/>
                <a:gridCol w="1609378"/>
                <a:gridCol w="1787848"/>
                <a:gridCol w="1968839"/>
                <a:gridCol w="1543792"/>
                <a:gridCol w="93931"/>
                <a:gridCol w="1191268"/>
                <a:gridCol w="1068925"/>
              </a:tblGrid>
              <a:tr h="593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п/п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Наименование предприятия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Адрес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ФИО руководителя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Контактные телефоны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itchFamily="34" charset="0"/>
                          <a:ea typeface="Times New Roman"/>
                        </a:rPr>
                        <a:t>e-mail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Виды продукции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797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itchFamily="34" charset="0"/>
                          <a:ea typeface="Times New Roman"/>
                        </a:rPr>
                        <a:t>Мясо убойных животных, колбасные изделия, мясные полуфабрикаты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3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1.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Calibri"/>
                        </a:rPr>
                        <a:t>ОАО «Великоновгородский мясной двор»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Великий Новгород, 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Сырковское шоссе, д. 25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Calibri"/>
                        </a:rPr>
                        <a:t>Нисанов Геннадий Борисович – генеральный директор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Calibri"/>
                        </a:rPr>
                        <a:t>(816-2) 680-501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u="sng" dirty="0" err="1"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  <a:hlinkClick r:id="rId4"/>
                        </a:rPr>
                        <a:t>sekr</a:t>
                      </a:r>
                      <a:r>
                        <a:rPr lang="ru-RU" sz="1400" u="sng" dirty="0"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  <a:hlinkClick r:id="rId4"/>
                        </a:rPr>
                        <a:t>@</a:t>
                      </a:r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  <a:hlinkClick r:id="rId4"/>
                        </a:rPr>
                        <a:t>adept</a:t>
                      </a:r>
                      <a:r>
                        <a:rPr lang="ru-RU" sz="1400" u="sng" dirty="0"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  <a:hlinkClick r:id="rId4"/>
                        </a:rPr>
                        <a:t>.</a:t>
                      </a:r>
                      <a:r>
                        <a:rPr lang="en-US" sz="1400" u="sng" dirty="0" err="1"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  <a:hlinkClick r:id="rId4"/>
                        </a:rPr>
                        <a:t>ru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Calibri"/>
                        </a:rPr>
                        <a:t>мясо, мясная продукция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2.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7977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itchFamily="34" charset="0"/>
                          <a:ea typeface="Calibri"/>
                        </a:rPr>
                        <a:t>Молоко, молочная продукция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3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1.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52730" algn="l"/>
                        </a:tabLs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ЗАО «Лактис»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Великий Новгород,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пр. А. Корсунова, д. 12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Даутов Равиль Ахметович – генеральный директор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(816-2) 62-33-87,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500-977(ф)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Times New Roman"/>
                          <a:hlinkClick r:id="rId5"/>
                        </a:rPr>
                        <a:t>lukashevichav@lactika.ru</a:t>
                      </a:r>
                      <a:r>
                        <a:rPr lang="en-US" sz="1400" dirty="0">
                          <a:effectLst/>
                          <a:latin typeface="Calibri" pitchFamily="34" charset="0"/>
                          <a:ea typeface="Times New Roman"/>
                        </a:rPr>
                        <a:t> 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Молоко, молочная продукция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8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2.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5400">
                        <a:spcAft>
                          <a:spcPts val="0"/>
                        </a:spcAft>
                        <a:tabLst>
                          <a:tab pos="252730" algn="l"/>
                        </a:tabLs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ts val="1680"/>
                        </a:lnSpc>
                        <a:spcAft>
                          <a:spcPts val="0"/>
                        </a:spcAft>
                        <a:tabLst>
                          <a:tab pos="252730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017251"/>
              </p:ext>
            </p:extLst>
          </p:nvPr>
        </p:nvGraphicFramePr>
        <p:xfrm>
          <a:off x="1327152" y="5437608"/>
          <a:ext cx="8753475" cy="1996948"/>
        </p:xfrm>
        <a:graphic>
          <a:graphicData uri="http://schemas.openxmlformats.org/drawingml/2006/table">
            <a:tbl>
              <a:tblPr/>
              <a:tblGrid>
                <a:gridCol w="361819"/>
                <a:gridCol w="1619932"/>
                <a:gridCol w="2900263"/>
                <a:gridCol w="2161391"/>
                <a:gridCol w="1710070"/>
              </a:tblGrid>
              <a:tr h="52520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№ п/п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Наименование торгового объекта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Адрес, 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контактные телефоны (факс)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Должность, 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ФИО руководителя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Количество объектов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6824"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e-DE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 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АО «Тандер»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г. Великий Новгород, 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ул. Державина, д. 19,     37-68-66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Директор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Баранов Николай Львович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1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гипермаркет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6824">
                <a:tc>
                  <a:txBody>
                    <a:bodyPr/>
                    <a:lstStyle/>
                    <a:p>
                      <a:pPr marL="0" lvl="0" indent="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50" dirty="0" smtClean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2.</a:t>
                      </a:r>
                      <a:r>
                        <a:rPr lang="de-DE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 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ООО «Лента»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г. Великий Новгород,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ул. Великая, д. 22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Директор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Лубков Сергей Викторович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1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гипермаркет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95325">
                <a:tc>
                  <a:txBody>
                    <a:bodyPr/>
                    <a:lstStyle/>
                    <a:p>
                      <a:pPr marL="0" lvl="0" indent="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50" dirty="0" smtClean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3.</a:t>
                      </a:r>
                      <a:r>
                        <a:rPr lang="de-DE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 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 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 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 </a:t>
                      </a:r>
                      <a:endParaRPr lang="ru-RU" sz="140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50" dirty="0">
                          <a:effectLst/>
                          <a:latin typeface="Calibri" pitchFamily="34" charset="0"/>
                          <a:ea typeface="Andale Sans UI"/>
                          <a:cs typeface="Tahoma"/>
                        </a:rPr>
                        <a:t> 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108168" y="4756528"/>
            <a:ext cx="693914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0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  </a:t>
            </a:r>
            <a:r>
              <a:rPr kumimoji="0" lang="ru-RU" altLang="ja-JP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ndale Sans UI" charset="0"/>
                <a:cs typeface="Tahoma" pitchFamily="34" charset="0"/>
              </a:rPr>
              <a:t>СПИСОК</a:t>
            </a:r>
            <a:endParaRPr kumimoji="0" lang="ru-RU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440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altLang="ja-JP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ndale Sans UI" charset="0"/>
                <a:cs typeface="Tahoma" pitchFamily="34" charset="0"/>
              </a:rPr>
              <a:t>предприятий торговли, участвующих в акции «Покупайте новгородское!»</a:t>
            </a:r>
            <a:endParaRPr kumimoji="0" lang="ru-RU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06340" y="883956"/>
            <a:ext cx="705678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indent="144000" algn="ctr" fontAlgn="base">
              <a:spcBef>
                <a:spcPct val="0"/>
              </a:spcBef>
              <a:spcAft>
                <a:spcPct val="0"/>
              </a:spcAft>
              <a:tabLst>
                <a:tab pos="252413" algn="l"/>
              </a:tabLs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 ПЕРЕЧЕНЬ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 indent="1440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52413" algn="l"/>
              </a:tabLst>
            </a:pP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основных товаропроизводителей Новгородской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области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58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17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544" y="134698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ПО ИТОГУ РЕАЛИЗАЦИИ ПРОЕКТА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«ПОКУПАЙТЕ НОВГОРОДСКОЕ!» будут  СФОРМИРОВАНЫ </a:t>
            </a:r>
            <a:r>
              <a:rPr lang="ru-RU" b="1" smtClean="0">
                <a:solidFill>
                  <a:prstClr val="black"/>
                </a:solidFill>
                <a:latin typeface="Georgia" pitchFamily="18" charset="0"/>
              </a:rPr>
              <a:t>5 документов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83553"/>
              </p:ext>
            </p:extLst>
          </p:nvPr>
        </p:nvGraphicFramePr>
        <p:xfrm>
          <a:off x="2858828" y="1765201"/>
          <a:ext cx="5725526" cy="1280230"/>
        </p:xfrm>
        <a:graphic>
          <a:graphicData uri="http://schemas.openxmlformats.org/drawingml/2006/table">
            <a:tbl>
              <a:tblPr firstRow="1" firstCol="1" lastRow="1" lastCol="1" bandRow="1" bandCol="1">
                <a:solidFill>
                  <a:schemeClr val="bg1">
                    <a:lumMod val="95000"/>
                  </a:schemeClr>
                </a:solidFill>
              </a:tblPr>
              <a:tblGrid>
                <a:gridCol w="563249"/>
                <a:gridCol w="2088232"/>
                <a:gridCol w="1440160"/>
                <a:gridCol w="1633885"/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п/п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Адрес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торгового места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Площадь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Срок аренды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86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1.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Calibri"/>
                        </a:rPr>
                        <a:t>Великий Новгород, пр.</a:t>
                      </a:r>
                      <a:r>
                        <a:rPr lang="ru-RU" sz="1400" baseline="0" dirty="0" smtClean="0">
                          <a:effectLst/>
                          <a:latin typeface="Calibri" pitchFamily="34" charset="0"/>
                          <a:ea typeface="Calibri"/>
                        </a:rPr>
                        <a:t> Мира, д. 21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9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 кв. м.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Calibri"/>
                        </a:rPr>
                        <a:t>5 лет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9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2.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581671" y="5411057"/>
            <a:ext cx="824443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0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ПЕРЕЧЕНЬ</a:t>
            </a:r>
            <a:endParaRPr kumimoji="0" lang="ru-RU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440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altLang="ja-JP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ndale Sans UI" charset="0"/>
                <a:cs typeface="Tahoma" pitchFamily="34" charset="0"/>
              </a:rPr>
              <a:t>свободных помещений для размещения фирменных магазинов товаропроизводителей </a:t>
            </a:r>
            <a:endParaRPr kumimoji="0" lang="ru-RU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06340" y="883956"/>
            <a:ext cx="7056784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indent="144000" algn="ctr" fontAlgn="base">
              <a:spcBef>
                <a:spcPct val="0"/>
              </a:spcBef>
              <a:spcAft>
                <a:spcPct val="0"/>
              </a:spcAft>
              <a:tabLst>
                <a:tab pos="252413" algn="l"/>
              </a:tabLs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 ПЕРЕЧЕНЬ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 indent="1440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52413" algn="l"/>
              </a:tabLst>
            </a:pP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мест для размещения нестационарных торговых объектов товаропроизводителей </a:t>
            </a: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Новгородской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области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994156"/>
              </p:ext>
            </p:extLst>
          </p:nvPr>
        </p:nvGraphicFramePr>
        <p:xfrm>
          <a:off x="2841127" y="6061175"/>
          <a:ext cx="5725526" cy="1419388"/>
        </p:xfrm>
        <a:graphic>
          <a:graphicData uri="http://schemas.openxmlformats.org/drawingml/2006/table">
            <a:tbl>
              <a:tblPr firstRow="1" firstCol="1" lastRow="1" lastCol="1" bandRow="1" bandCol="1">
                <a:solidFill>
                  <a:schemeClr val="bg1">
                    <a:lumMod val="95000"/>
                  </a:schemeClr>
                </a:solidFill>
              </a:tblPr>
              <a:tblGrid>
                <a:gridCol w="563249"/>
                <a:gridCol w="2088232"/>
                <a:gridCol w="1440160"/>
                <a:gridCol w="1633885"/>
              </a:tblGrid>
              <a:tr h="668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п/п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Адрес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помещения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Площадь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Наименование,</a:t>
                      </a:r>
                      <a:r>
                        <a:rPr lang="ru-RU" sz="1400" baseline="0" dirty="0" smtClean="0">
                          <a:effectLst/>
                          <a:latin typeface="Calibri" pitchFamily="34" charset="0"/>
                          <a:ea typeface="Times New Roman"/>
                        </a:rPr>
                        <a:t> телефон собственника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0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1.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Calibri"/>
                        </a:rPr>
                        <a:t>Великий Новгород, пр.</a:t>
                      </a:r>
                      <a:r>
                        <a:rPr lang="ru-RU" sz="1400" baseline="0" dirty="0" smtClean="0">
                          <a:effectLst/>
                          <a:latin typeface="Calibri" pitchFamily="34" charset="0"/>
                          <a:ea typeface="Calibri"/>
                        </a:rPr>
                        <a:t> Мира, д. 21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9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 кв. м.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Calibri"/>
                        </a:rPr>
                        <a:t>5 лет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9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2.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122531" y="3205361"/>
            <a:ext cx="7056784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indent="144000" algn="ctr" fontAlgn="base">
              <a:spcBef>
                <a:spcPct val="0"/>
              </a:spcBef>
              <a:spcAft>
                <a:spcPct val="0"/>
              </a:spcAft>
              <a:tabLst>
                <a:tab pos="252413" algn="l"/>
              </a:tabLs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 ПЕРЕЧЕНЬ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 indent="1440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52413" algn="l"/>
              </a:tabLst>
            </a:pP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земельных участков для строительства торговых объектов товаропроизводителей </a:t>
            </a: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Новгородской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области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902588"/>
              </p:ext>
            </p:extLst>
          </p:nvPr>
        </p:nvGraphicFramePr>
        <p:xfrm>
          <a:off x="2841127" y="3997449"/>
          <a:ext cx="5725526" cy="1280230"/>
        </p:xfrm>
        <a:graphic>
          <a:graphicData uri="http://schemas.openxmlformats.org/drawingml/2006/table">
            <a:tbl>
              <a:tblPr firstRow="1" firstCol="1" lastRow="1" lastCol="1" bandRow="1" bandCol="1">
                <a:solidFill>
                  <a:schemeClr val="bg1">
                    <a:lumMod val="95000"/>
                  </a:schemeClr>
                </a:solidFill>
              </a:tblPr>
              <a:tblGrid>
                <a:gridCol w="563249"/>
                <a:gridCol w="2088232"/>
                <a:gridCol w="1440160"/>
                <a:gridCol w="1633885"/>
              </a:tblGrid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п/п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Адрес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торгового места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Площадь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Times New Roman"/>
                        </a:rPr>
                        <a:t>Куда обращаться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86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1.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itchFamily="34" charset="0"/>
                          <a:ea typeface="Calibri"/>
                        </a:rPr>
                        <a:t>Великий Новгород, пр.</a:t>
                      </a:r>
                      <a:r>
                        <a:rPr lang="ru-RU" sz="1400" baseline="0" dirty="0" smtClean="0">
                          <a:effectLst/>
                          <a:latin typeface="Calibri" pitchFamily="34" charset="0"/>
                          <a:ea typeface="Calibri"/>
                        </a:rPr>
                        <a:t> Мира, д. 21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Times New Roman"/>
                        </a:rPr>
                        <a:t>300 кв. м.</a:t>
                      </a: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itchFamily="34" charset="0"/>
                        <a:ea typeface="Times New Roman"/>
                      </a:endParaRP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9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2.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itchFamily="34" charset="0"/>
                          <a:ea typeface="Times New Roman"/>
                        </a:rPr>
                        <a:t> </a:t>
                      </a:r>
                    </a:p>
                  </a:txBody>
                  <a:tcPr marL="68531" marR="685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2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18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19" y="237625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ОЖИДАЕМЫЙ РЕЗУЛЬТАТ ОТ РЕАЛИЗАЦИИ ПРОЕКТА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«ПОКУПАЙТЕ НОВГОРОДСКОЕ!»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54" y="4326063"/>
            <a:ext cx="3167659" cy="305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30276" y="1940809"/>
            <a:ext cx="864096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величение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доли местных товаропроизводителей </a:t>
            </a:r>
            <a:endParaRPr lang="ru-RU" sz="2400" b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внутреннем рынке и продвижение продукции </a:t>
            </a:r>
            <a:endParaRPr lang="ru-RU" sz="2400" b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другие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регионы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6914" y="1129853"/>
            <a:ext cx="91143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Увеличение спроса населения  на новгородскую продукцию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866" y="5828816"/>
            <a:ext cx="595618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Увеличение количества объектов торговли, присоединившихся к реализации проекта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7865" y="4573513"/>
            <a:ext cx="593145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Организация фирменных и фермерских уголков в предприятиях торговли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9999" y="3602802"/>
            <a:ext cx="777686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Увеличение продаж новгородской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400830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804366"/>
            <a:ext cx="230832" cy="984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04F44B4F-010E-460F-92FA-FC2BF928EA34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2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5611" y="284210"/>
            <a:ext cx="9572692" cy="3539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Georgia" pitchFamily="18" charset="0"/>
              </a:rPr>
              <a:t>ЦЕЛЬ  И  ЗАДАЧИ  ПРОЕКТА  «ПОКУПАЙТЕ  НОВГОРОДСКОЕ»</a:t>
            </a:r>
            <a:endParaRPr lang="ru-RU" sz="1700" b="1" dirty="0">
              <a:solidFill>
                <a:prstClr val="black"/>
              </a:solidFill>
              <a:latin typeface="Georg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6015" t="6003"/>
          <a:stretch>
            <a:fillRect/>
          </a:stretch>
        </p:blipFill>
        <p:spPr bwMode="auto">
          <a:xfrm>
            <a:off x="988982" y="4424367"/>
            <a:ext cx="3071834" cy="2601792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0315" r="5100"/>
          <a:stretch>
            <a:fillRect/>
          </a:stretch>
        </p:blipFill>
        <p:spPr bwMode="auto">
          <a:xfrm>
            <a:off x="7132650" y="4424367"/>
            <a:ext cx="3353629" cy="2643206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17" name="Рисунок 16" descr="N:\Отдел инноваций\Знак для продаж\log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4213" y="4466835"/>
            <a:ext cx="2694123" cy="2600738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988982" y="638153"/>
            <a:ext cx="9429816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проекта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«Покупайте новгородское» - увеличение лояльности населения области продукции, выпускаемой на территории области; увеличение объемов реализации качественной сельскохозяйственной продукции и переработанной на территории области, на новгородском рынке и в других регионах. </a:t>
            </a:r>
          </a:p>
          <a:p>
            <a:pPr algn="just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Основная задача проекта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«Покупайте новгородское» – поддержка местных производителей товаров и услуг, содействие в решении вопросов продвижения и сбыта продукции региональных брендов («Новгородское молоко», «Новгородская картошка», «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овгородский хлеб», «Новгородская колбаса» и другие). </a:t>
            </a:r>
          </a:p>
          <a:p>
            <a:pPr algn="just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Жители и гости Новгородской области, выбирая продукцию с логотипом «Покупайте новгородское», не только способствуют развитию и укреплению позиций местных производителей, но и поддерживают экономику региона. 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804366"/>
            <a:ext cx="230832" cy="984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>
                <a:lnSpc>
                  <a:spcPct val="100000"/>
                </a:lnSpc>
              </a:pPr>
              <a:t>3</a:t>
            </a:fld>
            <a:endParaRPr sz="15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544" y="209525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ПОПУЛЯРИЗАЦИЯ МЕСТНОЙ ПРОДУКЦИИ </a:t>
            </a:r>
            <a:br>
              <a:rPr lang="ru-RU" b="1" dirty="0" smtClean="0">
                <a:latin typeface="Georgia" pitchFamily="18" charset="0"/>
              </a:rPr>
            </a:br>
            <a:r>
              <a:rPr lang="ru-RU" b="1" dirty="0" smtClean="0">
                <a:latin typeface="Georgia" pitchFamily="18" charset="0"/>
              </a:rPr>
              <a:t>НА ПОТРЕБИТЕЛЬСКОМ РЫНКЕ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17544" y="820276"/>
            <a:ext cx="942981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«Произведено в Новгородской области – значит, произведено качественно», - так на протяжении пяти лет характеризовали новгородскую продукцию наши партнеры по проекту «Дни Новгородской области в Санкт-Петербурге».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Выставка-ярмарка, организуемая летом в Северной столице, всегда имела успех у покупателей: например, в 2016 году сумма от реализации продукции сельхозтоваропроизводителей Новгородской области за два выставочных дня составила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более 2,5 млн. рублей.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0420" y="3067045"/>
            <a:ext cx="3226330" cy="216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1031" y="5336201"/>
            <a:ext cx="3226329" cy="216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  <p:pic>
        <p:nvPicPr>
          <p:cNvPr id="6149" name="Picture 5" descr="N:\мультимедия\фото\2016\Дни _НО_в_СПб_16\Выставка-Ярмарка\DSC_01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0420" y="5336201"/>
            <a:ext cx="3226329" cy="216000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</p:pic>
      <p:pic>
        <p:nvPicPr>
          <p:cNvPr id="6150" name="Picture 6" descr="N:\мультимедия\фото\2016\Дни _НО_в_СПб_16\Выставка-Ярмарка\DSC_01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1031" y="3067045"/>
            <a:ext cx="3226329" cy="216000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2254" y="3924301"/>
            <a:ext cx="3272386" cy="2160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4141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>
                <a:lnSpc>
                  <a:spcPct val="100000"/>
                </a:lnSpc>
              </a:pPr>
              <a:t>4</a:t>
            </a:fld>
            <a:endParaRPr sz="15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544" y="352401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ПОПУЛЯРИЗАЦИЯ МЕСТНОЙ ПРОДУКЦИИ </a:t>
            </a:r>
            <a:br>
              <a:rPr lang="ru-RU" b="1" dirty="0" smtClean="0">
                <a:latin typeface="Georgia" pitchFamily="18" charset="0"/>
              </a:rPr>
            </a:br>
            <a:r>
              <a:rPr lang="ru-RU" b="1" dirty="0" smtClean="0">
                <a:latin typeface="Georgia" pitchFamily="18" charset="0"/>
              </a:rPr>
              <a:t>НА РЕГИОНАЛЬНОМ ПОТРЕБИТЕЛЬСКОМ РЫНКЕ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917544" y="1220669"/>
            <a:ext cx="950125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У нашего населения всегда популярностью пользовались региональные выставки-ярмарки с дегустациями продукции местных производителей. 	Проводились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народные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конкурсы с дегустацией местной продукции.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 сами голосовали за качество того или иного продукта, присваивая ему простым голосованием звание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«Лучшие колбасные и мясные деликатесные изделия»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атем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«Лучшие хлебобулочные изделия»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N:\Совместная работа ГУ и Комитета\СКЦ\Коллаж народный конкурс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9766" y="3352797"/>
            <a:ext cx="7294290" cy="4101036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22957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804366"/>
            <a:ext cx="230832" cy="984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04F44B4F-010E-460F-92FA-FC2BF928EA34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5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7544" y="352401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ИНФРАСТРУКТУРА  АГРОПРОМЫШЛЕННОГО КОМПЛЕКСА НОВГОРОДСКОЙ ОБЛАСТИ 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254035936"/>
              </p:ext>
            </p:extLst>
          </p:nvPr>
        </p:nvGraphicFramePr>
        <p:xfrm>
          <a:off x="917544" y="1000133"/>
          <a:ext cx="9775856" cy="6496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545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582914"/>
            <a:ext cx="230832" cy="31987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6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544" y="352401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ИНФРАСТРУКТУРА ПОТРЕБИТЕЛЬСКОГО РЫНКА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НОВГОРОДСКОЙ ОБЛАСТИ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527168" y="1097673"/>
            <a:ext cx="3940669" cy="1546758"/>
            <a:chOff x="-1434" y="115167"/>
            <a:chExt cx="2722806" cy="78838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95701" y="115167"/>
              <a:ext cx="2625671" cy="6970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-1434" y="149192"/>
              <a:ext cx="2688781" cy="7543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17145" rIns="34290" bIns="1714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5962 стационарных объектов торговли различных форматов,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prstClr val="white"/>
                  </a:solidFill>
                  <a:latin typeface="Arial Black" pitchFamily="34" charset="0"/>
                </a:rPr>
                <a:t>в том числе:</a:t>
              </a:r>
              <a:endParaRPr lang="ru-RU" sz="16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642843" y="2557288"/>
            <a:ext cx="3895119" cy="1482338"/>
            <a:chOff x="427897" y="1330782"/>
            <a:chExt cx="2857023" cy="69858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27897" y="1330782"/>
              <a:ext cx="2857023" cy="69858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529245" y="1364884"/>
              <a:ext cx="2721573" cy="587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17145" rIns="34290" bIns="1714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406 розничных торговых предприятий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потребительской кооперации</a:t>
              </a:r>
              <a:endParaRPr lang="ru-RU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619192" y="4178312"/>
            <a:ext cx="3955467" cy="1609198"/>
            <a:chOff x="260979" y="4738313"/>
            <a:chExt cx="2822331" cy="69701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03296" y="4738313"/>
              <a:ext cx="2780014" cy="6970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260979" y="4782530"/>
              <a:ext cx="2822331" cy="6289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17145" rIns="34290" bIns="1714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976 нестационарных и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150 мобильных 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объектов торговли</a:t>
              </a:r>
              <a:endParaRPr lang="ru-RU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620233" y="5932764"/>
            <a:ext cx="3895119" cy="1571212"/>
            <a:chOff x="2907135" y="6403058"/>
            <a:chExt cx="2625671" cy="697012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907135" y="6403058"/>
              <a:ext cx="2625671" cy="69701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2963313" y="6448870"/>
              <a:ext cx="2557621" cy="6289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17145" rIns="34290" bIns="1714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28 розничных рынков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на 2008 торговых мест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>
                  <a:solidFill>
                    <a:prstClr val="white"/>
                  </a:solidFill>
                  <a:latin typeface="Arial Black" pitchFamily="34" charset="0"/>
                </a:rPr>
                <a:t>и 99 ярмарок на 7602 места</a:t>
              </a:r>
              <a:endParaRPr lang="ru-RU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</p:grpSp>
      <p:pic>
        <p:nvPicPr>
          <p:cNvPr id="2050" name="Picture 2" descr="C:\Users\sgsuri_567\Desktop\потребкооперация\ц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7"/>
          <a:stretch/>
        </p:blipFill>
        <p:spPr bwMode="auto">
          <a:xfrm>
            <a:off x="3684252" y="5842001"/>
            <a:ext cx="2842916" cy="1593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90" y="4154803"/>
            <a:ext cx="2493962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4256" r="47739" b="14522"/>
          <a:stretch/>
        </p:blipFill>
        <p:spPr bwMode="auto">
          <a:xfrm>
            <a:off x="1560421" y="2458519"/>
            <a:ext cx="1753700" cy="1722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t="19038" r="18739" b="5229"/>
          <a:stretch/>
        </p:blipFill>
        <p:spPr bwMode="auto">
          <a:xfrm>
            <a:off x="3816197" y="2557288"/>
            <a:ext cx="2718294" cy="1558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95" y="5952543"/>
            <a:ext cx="2328607" cy="147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02" y="4031735"/>
            <a:ext cx="21336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941" y="999049"/>
            <a:ext cx="2403227" cy="145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54" y="1150386"/>
            <a:ext cx="2542847" cy="136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1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9" y="6600324"/>
            <a:ext cx="230832" cy="30246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7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1694" y="342195"/>
            <a:ext cx="929485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ТОРГОВЫЕ СЕТИ, ОСУЩЕСТВЛЯЮЩИЕ ДЕЯТЕЛЬНОСТЬ </a:t>
            </a:r>
            <a:b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НА ТЕРРИТОРИИ НОВГОРОДСКОЙ ОБЛАСТИ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8882" y="1094744"/>
            <a:ext cx="3909206" cy="76944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38000">
                <a:schemeClr val="accent4">
                  <a:lumMod val="20000"/>
                  <a:lumOff val="80000"/>
                  <a:shade val="67500"/>
                  <a:satMod val="115000"/>
                  <a:alpha val="80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10 </a:t>
            </a:r>
            <a:r>
              <a:rPr lang="ru-RU" sz="2200" dirty="0">
                <a:solidFill>
                  <a:prstClr val="black"/>
                </a:solidFill>
                <a:latin typeface="Lucida Sans Unicode"/>
                <a:ea typeface="Calibri"/>
              </a:rPr>
              <a:t>федеральных </a:t>
            </a:r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сетей  </a:t>
            </a:r>
          </a:p>
          <a:p>
            <a:pPr algn="ctr"/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288 </a:t>
            </a:r>
            <a:r>
              <a:rPr lang="ru-RU" sz="2200" dirty="0">
                <a:solidFill>
                  <a:prstClr val="black"/>
                </a:solidFill>
                <a:latin typeface="Lucida Sans Unicode"/>
                <a:ea typeface="Calibri"/>
              </a:rPr>
              <a:t>торговых </a:t>
            </a:r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объектов </a:t>
            </a:r>
            <a:endParaRPr lang="ru-RU" sz="2200" dirty="0">
              <a:solidFill>
                <a:prstClr val="black"/>
              </a:solidFill>
              <a:latin typeface="Lucida Sans Unicode"/>
              <a:ea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92" y="2546923"/>
            <a:ext cx="4959795" cy="351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920453" y="1056789"/>
            <a:ext cx="3631368" cy="11079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  <a:alpha val="80000"/>
                </a:schemeClr>
              </a:gs>
              <a:gs pos="34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3 основные региональные сети</a:t>
            </a:r>
          </a:p>
          <a:p>
            <a:pPr algn="ctr"/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42 </a:t>
            </a:r>
            <a:r>
              <a:rPr lang="ru-RU" sz="2200" dirty="0">
                <a:solidFill>
                  <a:prstClr val="black"/>
                </a:solidFill>
                <a:latin typeface="Lucida Sans Unicode"/>
                <a:ea typeface="Calibri"/>
              </a:rPr>
              <a:t>торговых </a:t>
            </a:r>
            <a:r>
              <a:rPr lang="ru-RU" sz="2200" dirty="0" smtClean="0">
                <a:solidFill>
                  <a:prstClr val="black"/>
                </a:solidFill>
                <a:latin typeface="Lucida Sans Unicode"/>
                <a:ea typeface="Calibri"/>
              </a:rPr>
              <a:t>объекта </a:t>
            </a:r>
            <a:endParaRPr lang="ru-RU" sz="2200" dirty="0">
              <a:solidFill>
                <a:prstClr val="black"/>
              </a:solidFill>
              <a:latin typeface="Lucida Sans Unicode"/>
              <a:ea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01" y="6793947"/>
            <a:ext cx="1722791" cy="5168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1" r="1156" b="39181"/>
          <a:stretch/>
        </p:blipFill>
        <p:spPr>
          <a:xfrm>
            <a:off x="1603901" y="6244401"/>
            <a:ext cx="1722792" cy="5032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t="3910" r="28210" b="6832"/>
          <a:stretch/>
        </p:blipFill>
        <p:spPr>
          <a:xfrm>
            <a:off x="9049242" y="2272463"/>
            <a:ext cx="1337306" cy="17249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43" y="2051872"/>
            <a:ext cx="1681249" cy="4170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 b="27439"/>
          <a:stretch/>
        </p:blipFill>
        <p:spPr>
          <a:xfrm>
            <a:off x="1645443" y="5313274"/>
            <a:ext cx="1693343" cy="4603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10" y="5994528"/>
            <a:ext cx="1715947" cy="10753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43" y="3036111"/>
            <a:ext cx="1681250" cy="5803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12299" r="3094" b="15137"/>
          <a:stretch/>
        </p:blipFill>
        <p:spPr>
          <a:xfrm>
            <a:off x="1645443" y="2568642"/>
            <a:ext cx="1681249" cy="431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8242" r="6282" b="14600"/>
          <a:stretch/>
        </p:blipFill>
        <p:spPr>
          <a:xfrm>
            <a:off x="8913571" y="4460247"/>
            <a:ext cx="1779829" cy="9142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9" b="37673"/>
          <a:stretch/>
        </p:blipFill>
        <p:spPr>
          <a:xfrm>
            <a:off x="1645443" y="5773649"/>
            <a:ext cx="1735942" cy="4417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 t="32883" r="5430" b="33558"/>
          <a:stretch/>
        </p:blipFill>
        <p:spPr>
          <a:xfrm>
            <a:off x="1633350" y="3619290"/>
            <a:ext cx="1693343" cy="4941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45" y="4817834"/>
            <a:ext cx="1681248" cy="4954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45" y="4113437"/>
            <a:ext cx="1681247" cy="6792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/>
          <p:cNvSpPr txBox="1"/>
          <p:nvPr/>
        </p:nvSpPr>
        <p:spPr>
          <a:xfrm>
            <a:off x="8286487" y="2568642"/>
            <a:ext cx="7678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22-</a:t>
            </a:r>
          </a:p>
          <a:p>
            <a:endParaRPr lang="ru-RU" sz="2400" dirty="0">
              <a:solidFill>
                <a:prstClr val="black"/>
              </a:solidFill>
            </a:endParaRPr>
          </a:p>
          <a:p>
            <a:endParaRPr lang="ru-RU" sz="2400" dirty="0" smtClean="0">
              <a:solidFill>
                <a:prstClr val="black"/>
              </a:solidFill>
            </a:endParaRPr>
          </a:p>
          <a:p>
            <a:endParaRPr lang="ru-RU" sz="2400" dirty="0" smtClean="0">
              <a:solidFill>
                <a:prstClr val="black"/>
              </a:solidFill>
            </a:endParaRP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13</a:t>
            </a:r>
            <a:r>
              <a:rPr lang="ru-RU" sz="2400" dirty="0" smtClean="0">
                <a:solidFill>
                  <a:prstClr val="black"/>
                </a:solidFill>
              </a:rPr>
              <a:t> –</a:t>
            </a:r>
          </a:p>
          <a:p>
            <a:endParaRPr lang="ru-RU" sz="2400" dirty="0">
              <a:solidFill>
                <a:prstClr val="black"/>
              </a:solidFill>
            </a:endParaRPr>
          </a:p>
          <a:p>
            <a:endParaRPr lang="ru-RU" sz="2400" dirty="0" smtClean="0">
              <a:solidFill>
                <a:prstClr val="black"/>
              </a:solidFill>
            </a:endParaRPr>
          </a:p>
          <a:p>
            <a:endParaRPr lang="ru-RU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7</a:t>
            </a:r>
            <a:r>
              <a:rPr lang="ru-RU" sz="2400" dirty="0" smtClean="0">
                <a:solidFill>
                  <a:prstClr val="black"/>
                </a:solidFill>
              </a:rPr>
              <a:t> -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8882" y="1891422"/>
            <a:ext cx="9774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1</a:t>
            </a:r>
            <a:r>
              <a:rPr lang="en-US" sz="2400" dirty="0" smtClean="0">
                <a:solidFill>
                  <a:prstClr val="black"/>
                </a:solidFill>
              </a:rPr>
              <a:t>00</a:t>
            </a:r>
            <a:r>
              <a:rPr lang="ru-RU" sz="2400" dirty="0" smtClean="0">
                <a:solidFill>
                  <a:prstClr val="black"/>
                </a:solidFill>
              </a:rPr>
              <a:t> –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75</a:t>
            </a:r>
            <a:r>
              <a:rPr lang="ru-RU" sz="2400" dirty="0" smtClean="0">
                <a:solidFill>
                  <a:prstClr val="black"/>
                </a:solidFill>
              </a:rPr>
              <a:t> –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32</a:t>
            </a:r>
            <a:r>
              <a:rPr lang="ru-RU" sz="2400" dirty="0" smtClean="0">
                <a:solidFill>
                  <a:prstClr val="black"/>
                </a:solidFill>
              </a:rPr>
              <a:t> –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20</a:t>
            </a:r>
            <a:r>
              <a:rPr lang="ru-RU" sz="2400" dirty="0" smtClean="0">
                <a:solidFill>
                  <a:prstClr val="black"/>
                </a:solidFill>
              </a:rPr>
              <a:t> –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12</a:t>
            </a:r>
            <a:r>
              <a:rPr lang="ru-RU" sz="2400" dirty="0" smtClean="0">
                <a:solidFill>
                  <a:prstClr val="black"/>
                </a:solidFill>
              </a:rPr>
              <a:t> –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8</a:t>
            </a:r>
            <a:r>
              <a:rPr lang="ru-RU" sz="2400" dirty="0" smtClean="0">
                <a:solidFill>
                  <a:prstClr val="black"/>
                </a:solidFill>
              </a:rPr>
              <a:t> –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7</a:t>
            </a:r>
            <a:r>
              <a:rPr lang="ru-RU" sz="2400" dirty="0" smtClean="0">
                <a:solidFill>
                  <a:prstClr val="black"/>
                </a:solidFill>
              </a:rPr>
              <a:t> –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6</a:t>
            </a:r>
            <a:r>
              <a:rPr lang="ru-RU" sz="2400" dirty="0" smtClean="0">
                <a:solidFill>
                  <a:prstClr val="black"/>
                </a:solidFill>
              </a:rPr>
              <a:t> –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2</a:t>
            </a:r>
            <a:r>
              <a:rPr lang="ru-RU" sz="2400" dirty="0" smtClean="0">
                <a:solidFill>
                  <a:prstClr val="black"/>
                </a:solidFill>
              </a:rPr>
              <a:t> –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1 –</a:t>
            </a:r>
          </a:p>
        </p:txBody>
      </p:sp>
    </p:spTree>
    <p:extLst>
      <p:ext uri="{BB962C8B-B14F-4D97-AF65-F5344CB8AC3E}">
        <p14:creationId xmlns:p14="http://schemas.microsoft.com/office/powerpoint/2010/main" val="385884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8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544" y="138087"/>
            <a:ext cx="957269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ОБЩЕСТВЕННЫЙ СОВЕТ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42912866"/>
              </p:ext>
            </p:extLst>
          </p:nvPr>
        </p:nvGraphicFramePr>
        <p:xfrm>
          <a:off x="842801" y="883956"/>
          <a:ext cx="6682757" cy="6417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58268" y="883956"/>
            <a:ext cx="8712968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Общественный совет при комитете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промышленности и торговли Новгородской области по вопросам развития торговой деятельности, регулирования алкогольного рынка и защиты прав потребителей рассматривает вопросы и принимает решения, направленные на насыщение продовольственного рынка товарами местных производителей.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14" y="2973070"/>
            <a:ext cx="6522875" cy="434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7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11258" y="6638946"/>
            <a:ext cx="230832" cy="2638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fld id="{2E8F3C26-1142-4C53-BD55-4E5FB3BDE2B6}" type="slidenum">
              <a:rPr lang="ru-RU" sz="1500" smtClean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pPr marL="12700"/>
              <a:t>9</a:t>
            </a:fld>
            <a:endParaRPr sz="15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600" y="6480009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58394"/>
                </a:moveTo>
                <a:lnTo>
                  <a:pt x="158394" y="158394"/>
                </a:lnTo>
                <a:lnTo>
                  <a:pt x="158394" y="0"/>
                </a:lnTo>
                <a:lnTo>
                  <a:pt x="0" y="0"/>
                </a:lnTo>
                <a:lnTo>
                  <a:pt x="0" y="15839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1800" y="7041605"/>
            <a:ext cx="0" cy="518795"/>
          </a:xfrm>
          <a:custGeom>
            <a:avLst/>
            <a:gdLst/>
            <a:ahLst/>
            <a:cxnLst/>
            <a:rect l="l" t="t" r="r" b="b"/>
            <a:pathLst>
              <a:path h="518795">
                <a:moveTo>
                  <a:pt x="0" y="0"/>
                </a:moveTo>
                <a:lnTo>
                  <a:pt x="0" y="518400"/>
                </a:lnTo>
              </a:path>
            </a:pathLst>
          </a:custGeom>
          <a:ln w="12700">
            <a:solidFill>
              <a:srgbClr val="004C6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16" y="198005"/>
            <a:ext cx="623366" cy="685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63600" y="3857059"/>
            <a:ext cx="153888" cy="25271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/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НОВ</a:t>
            </a:r>
            <a:r>
              <a:rPr sz="1000" spc="35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Г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ОРОДСКА</a:t>
            </a:r>
            <a:r>
              <a:rPr sz="100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Я  </a:t>
            </a:r>
            <a:r>
              <a:rPr sz="1000" spc="5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 </a:t>
            </a:r>
            <a:r>
              <a:rPr sz="1000" spc="110" dirty="0">
                <a:solidFill>
                  <a:srgbClr val="939598"/>
                </a:solidFill>
                <a:latin typeface="Arial Narrow" panose="020B0606020202030204" pitchFamily="34" charset="0"/>
                <a:cs typeface="PF Din Text Comp Pro"/>
              </a:rPr>
              <a:t>ОБЛАСТЬ</a:t>
            </a:r>
            <a:endParaRPr sz="1000" dirty="0">
              <a:solidFill>
                <a:prstClr val="black"/>
              </a:solidFill>
              <a:latin typeface="Arial Narrow" panose="020B0606020202030204" pitchFamily="34" charset="0"/>
              <a:cs typeface="PF Din Text Comp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544" y="138087"/>
            <a:ext cx="9572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МЕРОПРИЯТИЯ, НАПРАВЛЕННЫЕ НА ПРОДВИЖЕНИЕ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Georgia" pitchFamily="18" charset="0"/>
              </a:rPr>
              <a:t>МЕСТНОЙ ПРОДУКЦИИ</a:t>
            </a:r>
            <a:endParaRPr lang="ru-RU" b="1" dirty="0">
              <a:solidFill>
                <a:prstClr val="black"/>
              </a:solidFill>
              <a:latin typeface="Georgia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92569282"/>
              </p:ext>
            </p:extLst>
          </p:nvPr>
        </p:nvGraphicFramePr>
        <p:xfrm>
          <a:off x="842801" y="883956"/>
          <a:ext cx="6682757" cy="6417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38588" y="883956"/>
            <a:ext cx="592935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Оказание государственной поддержки с/х товаропроизводителям  в рамках государственных программ развития АПК и поддержки малого и среднего предпринимательства через ФПМП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2846" y="2197249"/>
            <a:ext cx="514353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Проведение презентаций, дегустаций новой продукции, освещение ПРОЕКТА в средствах массовой информации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46700" y="3233881"/>
            <a:ext cx="506968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Проведение тематических выставок-ярмарок форматов различного уровня с участием местных товаропроизводителей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0615" y="4285481"/>
            <a:ext cx="5185767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Проведение в детских учреждениях открытых уроков, посвященных вкусной и полезной продукции произведенной на пищевых предприятиях области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4125" y="5636054"/>
            <a:ext cx="733225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Организация для учащихся экскурсий на местные предприятия агропромышленного комплекса, с дегустациями, знакомством с историей предприятий, демонстрацией фильмов о предприятиях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0356" y="6718439"/>
            <a:ext cx="777686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Содействие развитию стационарной и нестационарной  фирменной торговли  новгородских товаропроизводителей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t="7538" r="8823" b="7187"/>
          <a:stretch/>
        </p:blipFill>
        <p:spPr>
          <a:xfrm>
            <a:off x="3978548" y="4645521"/>
            <a:ext cx="1078274" cy="7779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32" y="5650876"/>
            <a:ext cx="977784" cy="7333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19" name="Прямая соединительная линия 18"/>
          <p:cNvCxnSpPr>
            <a:endCxn id="2" idx="1"/>
          </p:cNvCxnSpPr>
          <p:nvPr/>
        </p:nvCxnSpPr>
        <p:spPr>
          <a:xfrm>
            <a:off x="3330476" y="4885645"/>
            <a:ext cx="648072" cy="14883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23224" y="5423444"/>
            <a:ext cx="231188" cy="2274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1742</TotalTime>
  <Words>1024</Words>
  <Application>Microsoft Office PowerPoint</Application>
  <PresentationFormat>Произвольный</PresentationFormat>
  <Paragraphs>274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Office Theme</vt:lpstr>
      <vt:lpstr>1_Office Theme</vt:lpstr>
      <vt:lpstr>3_Office Theme</vt:lpstr>
      <vt:lpstr>5_Office Theme</vt:lpstr>
      <vt:lpstr>6_Office Theme</vt:lpstr>
      <vt:lpstr>7_Office Theme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Танечка</dc:creator>
  <cp:lastModifiedBy>Шатохин Александр Алексеевич</cp:lastModifiedBy>
  <cp:revision>133</cp:revision>
  <cp:lastPrinted>2017-06-08T07:08:03Z</cp:lastPrinted>
  <dcterms:created xsi:type="dcterms:W3CDTF">2017-03-10T15:25:40Z</dcterms:created>
  <dcterms:modified xsi:type="dcterms:W3CDTF">2017-06-08T07:08:31Z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2017-03-03T00:00:00Z</vt:filetime>
  </property>
  <property fmtid="{D5CDD505-2E9C-101B-9397-08002B2CF9AE}" pid="3" name="LastSaved">
    <vt:filetime>2017-03-10T00:00:00Z</vt:filetime>
  </property>
</Properties>
</file>