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7"/>
  </p:notesMasterIdLst>
  <p:handoutMasterIdLst>
    <p:handoutMasterId r:id="rId8"/>
  </p:handoutMasterIdLst>
  <p:sldIdLst>
    <p:sldId id="290" r:id="rId3"/>
    <p:sldId id="278" r:id="rId4"/>
    <p:sldId id="286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4840"/>
    <a:srgbClr val="F24940"/>
    <a:srgbClr val="FF4940"/>
    <a:srgbClr val="FF0000"/>
    <a:srgbClr val="F9A5A1"/>
    <a:srgbClr val="F34740"/>
    <a:srgbClr val="EE6017"/>
    <a:srgbClr val="FEE9E8"/>
    <a:srgbClr val="AFABAB"/>
    <a:srgbClr val="F049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9" autoAdjust="0"/>
  </p:normalViewPr>
  <p:slideViewPr>
    <p:cSldViewPr snapToGrid="0" showGuides="1">
      <p:cViewPr>
        <p:scale>
          <a:sx n="104" d="100"/>
          <a:sy n="10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75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77276-D5A3-4C42-B53D-6D65E9619CDF}" type="datetimeFigureOut">
              <a:rPr lang="ru-RU" smtClean="0"/>
              <a:pPr/>
              <a:t>30.01.2020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2CABB-FE75-4E95-B3AC-A6DC2C3AF1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7131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841C1-8CFC-4A10-86DC-E5C8C15AD1D5}" type="datetimeFigureOut">
              <a:rPr lang="ru-RU" smtClean="0"/>
              <a:pPr/>
              <a:t>30.01.2020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5C2C-2C20-40C6-9386-811BECB792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709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85C2C-2C20-40C6-9386-811BECB7922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553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470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12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153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2054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0297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6352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060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48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806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152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557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02DE31-6831-4E40-98D0-A024EC3B8AB6}" type="datetimeFigureOut">
              <a:rPr lang="ru-RU"/>
              <a:pPr>
                <a:defRPr/>
              </a:pPr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16BE13-186A-45C3-99E2-9748CE742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1440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05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934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635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734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85800" y="1285540"/>
            <a:ext cx="8750122" cy="0"/>
          </a:xfrm>
          <a:prstGeom prst="line">
            <a:avLst/>
          </a:prstGeom>
          <a:ln w="28575">
            <a:solidFill>
              <a:srgbClr val="F34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46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79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4B57"/>
          </a:solidFill>
          <a:latin typeface="Fedra Sans Pro Medium" panose="020B0604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4FAB-1076-432D-83D5-95EF1DA8B6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099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5"/>
          <p:cNvSpPr/>
          <p:nvPr/>
        </p:nvSpPr>
        <p:spPr>
          <a:xfrm>
            <a:off x="0" y="2667003"/>
            <a:ext cx="9144000" cy="4190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1554367"/>
            <a:ext cx="8263859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Приоритетный региональный проект</a:t>
            </a:r>
            <a:br>
              <a:rPr lang="ru-RU" sz="24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</a:br>
            <a:r>
              <a:rPr lang="ru-RU" sz="2400" b="1" dirty="0">
                <a:solidFill>
                  <a:srgbClr val="F24940"/>
                </a:solidFill>
                <a:latin typeface="Arial" pitchFamily="34" charset="0"/>
                <a:cs typeface="Arial" pitchFamily="34" charset="0"/>
              </a:rPr>
              <a:t>«Социальная дисконтная карта «</a:t>
            </a:r>
            <a:r>
              <a:rPr lang="ru-RU" sz="2400" b="1" dirty="0" smtClean="0">
                <a:solidFill>
                  <a:srgbClr val="F24940"/>
                </a:solidFill>
                <a:latin typeface="Arial" pitchFamily="34" charset="0"/>
                <a:cs typeface="Arial" pitchFamily="34" charset="0"/>
              </a:rPr>
              <a:t>Забота»</a:t>
            </a:r>
            <a:endParaRPr lang="ru-RU" sz="2400" dirty="0">
              <a:solidFill>
                <a:srgbClr val="F2494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47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1995" y="263581"/>
            <a:ext cx="711200" cy="8239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44642" y="363278"/>
            <a:ext cx="62981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Приоритетный региональный проект</a:t>
            </a:r>
            <a:b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</a:br>
            <a:r>
              <a:rPr lang="ru-RU" sz="2000" b="1" dirty="0">
                <a:solidFill>
                  <a:srgbClr val="F24940"/>
                </a:solidFill>
                <a:latin typeface="Arial" pitchFamily="34" charset="0"/>
                <a:cs typeface="Arial" pitchFamily="34" charset="0"/>
              </a:rPr>
              <a:t>«Социальная дисконтная карта «Забота»</a:t>
            </a:r>
            <a:endParaRPr lang="ru-RU" sz="2000" dirty="0">
              <a:solidFill>
                <a:srgbClr val="F249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1BFCEC0-DB28-48B3-998F-B3071E9973A0}"/>
              </a:ext>
            </a:extLst>
          </p:cNvPr>
          <p:cNvSpPr/>
          <p:nvPr/>
        </p:nvSpPr>
        <p:spPr>
          <a:xfrm>
            <a:off x="2604152" y="1465038"/>
            <a:ext cx="62490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защита интересов социально незащищенных слоев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населения старше трудоспособного возраста,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для них ценовой доступности товаров, работ и услуг первой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42C04B6-D844-4E71-92AC-C5661882A681}"/>
              </a:ext>
            </a:extLst>
          </p:cNvPr>
          <p:cNvSpPr/>
          <p:nvPr/>
        </p:nvSpPr>
        <p:spPr>
          <a:xfrm>
            <a:off x="2752345" y="2638800"/>
            <a:ext cx="6236208" cy="314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7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инвалиды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участники Великой Отечественной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войны – 361 человек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7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ветераны боевых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действий – 2102 человека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7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лица, награжденные знаком «Жителю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блокадного Ленинграда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- 300 человек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7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члены семей погибших (умерших) инвалидов ВОВ, участников ВОВ, ветеранов боевых действий, члены семей военнослужащих, лиц рядового и начальствующего состава погибших при исполнении обязанностей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988 человек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7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инвалиды I, II, III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группы (пожилого возраста) - 38700 человек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7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граждане, подвергшиеся воздействию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радиации – 505 человек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7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бывшие несовершеннолетние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узники – 4254 человек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7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труженики тыла – 3535 человек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7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реабилитированные лица и лица, признанные пострадавшими от политических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репрессий – 624 человек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xmlns="" id="{1BE8C102-7FF7-4958-9108-BCFE4575A1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C7177D5-A470-4F98-A460-F9B15BE4230A}"/>
              </a:ext>
            </a:extLst>
          </p:cNvPr>
          <p:cNvSpPr txBox="1"/>
          <p:nvPr/>
        </p:nvSpPr>
        <p:spPr>
          <a:xfrm>
            <a:off x="764201" y="2764437"/>
            <a:ext cx="2276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ПОЛЬЗОВАТЕЛИ КАРТЫ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D6C7864-238A-4EA1-B3C8-D80F3E1E4DAF}"/>
              </a:ext>
            </a:extLst>
          </p:cNvPr>
          <p:cNvSpPr txBox="1"/>
          <p:nvPr/>
        </p:nvSpPr>
        <p:spPr>
          <a:xfrm>
            <a:off x="798803" y="1460165"/>
            <a:ext cx="790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 descr="Универсальный доступ">
            <a:extLst>
              <a:ext uri="{FF2B5EF4-FFF2-40B4-BE49-F238E27FC236}">
                <a16:creationId xmlns:a16="http://schemas.microsoft.com/office/drawing/2014/main" xmlns="" id="{0233565F-1AD6-4F5D-9BDA-0BE0A2CDA7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67521" y="3159714"/>
            <a:ext cx="758792" cy="758792"/>
          </a:xfrm>
          <a:prstGeom prst="rect">
            <a:avLst/>
          </a:prstGeom>
        </p:spPr>
      </p:pic>
      <p:pic>
        <p:nvPicPr>
          <p:cNvPr id="24" name="Рисунок 23" descr="Круг со стрелкой влево">
            <a:extLst>
              <a:ext uri="{FF2B5EF4-FFF2-40B4-BE49-F238E27FC236}">
                <a16:creationId xmlns:a16="http://schemas.microsoft.com/office/drawing/2014/main" xmlns="" id="{C57DF764-1EBB-4322-87D7-BE8BAAED78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78745" y="1759234"/>
            <a:ext cx="619852" cy="61985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BBD57AC-0542-49D5-9BE7-2E136130ED7C}"/>
              </a:ext>
            </a:extLst>
          </p:cNvPr>
          <p:cNvSpPr txBox="1"/>
          <p:nvPr/>
        </p:nvSpPr>
        <p:spPr>
          <a:xfrm>
            <a:off x="764200" y="3877184"/>
            <a:ext cx="2276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51000+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9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1995" y="263581"/>
            <a:ext cx="711200" cy="8239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02228" y="375583"/>
            <a:ext cx="6260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Приоритетный региональный проект</a:t>
            </a:r>
            <a:b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</a:br>
            <a:r>
              <a:rPr lang="ru-RU" sz="2000" b="1" dirty="0">
                <a:solidFill>
                  <a:srgbClr val="F24940"/>
                </a:solidFill>
                <a:latin typeface="Arial" pitchFamily="34" charset="0"/>
                <a:cs typeface="Arial" pitchFamily="34" charset="0"/>
              </a:rPr>
              <a:t>«Социальная дисконтная карта «Забота»</a:t>
            </a:r>
            <a:endParaRPr lang="ru-RU" sz="2000" dirty="0">
              <a:solidFill>
                <a:srgbClr val="F249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F83CE1D-83EA-443D-96F7-62522809D4C2}"/>
              </a:ext>
            </a:extLst>
          </p:cNvPr>
          <p:cNvSpPr/>
          <p:nvPr/>
        </p:nvSpPr>
        <p:spPr>
          <a:xfrm>
            <a:off x="2668160" y="1604991"/>
            <a:ext cx="51589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Центр по организации социального обслуживания и предоставления социальных выплат</a:t>
            </a:r>
          </a:p>
          <a:p>
            <a:endParaRPr lang="ru-RU" sz="1600" dirty="0"/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является средством платежа, а только обеспечивает получение скидки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A66DA4-F43E-45D7-90C1-3B1BD6494BB6}"/>
              </a:ext>
            </a:extLst>
          </p:cNvPr>
          <p:cNvSpPr txBox="1"/>
          <p:nvPr/>
        </p:nvSpPr>
        <p:spPr>
          <a:xfrm>
            <a:off x="798802" y="1600118"/>
            <a:ext cx="1300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КАРТ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Контрольный список">
            <a:extLst>
              <a:ext uri="{FF2B5EF4-FFF2-40B4-BE49-F238E27FC236}">
                <a16:creationId xmlns:a16="http://schemas.microsoft.com/office/drawing/2014/main" xmlns="" id="{B38CC6ED-EDEA-4AFE-8054-E8E954AD64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8802" y="2150700"/>
            <a:ext cx="584776" cy="584776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8CA8F5-8ABA-4C02-AC2F-74E6668B9F56}"/>
              </a:ext>
            </a:extLst>
          </p:cNvPr>
          <p:cNvSpPr/>
          <p:nvPr/>
        </p:nvSpPr>
        <p:spPr>
          <a:xfrm>
            <a:off x="2685029" y="3478254"/>
            <a:ext cx="58125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Участвуют организации и ИП на всей территории области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Партнеры: магазины, аптеки, парикмахерские, учреждения и т.д.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Участие в рамках соглашения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скидок по перечню товаров (услуг) 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Размер скидки, время предоставления, перечень товаров (услуг) определяется организацией-партнером 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Скидка по карте предоставляется при предъявлении документа (</a:t>
            </a:r>
            <a:r>
              <a:rPr lang="ru-RU" dirty="0"/>
              <a:t>пенсионного удостоверения и т.д.)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F648E2D-1406-4336-BDE8-F6BE30899E49}"/>
              </a:ext>
            </a:extLst>
          </p:cNvPr>
          <p:cNvSpPr txBox="1"/>
          <p:nvPr/>
        </p:nvSpPr>
        <p:spPr>
          <a:xfrm>
            <a:off x="798802" y="3642391"/>
            <a:ext cx="1805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ПАРТНЕРОВ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 descr="Корзина для покупок">
            <a:extLst>
              <a:ext uri="{FF2B5EF4-FFF2-40B4-BE49-F238E27FC236}">
                <a16:creationId xmlns:a16="http://schemas.microsoft.com/office/drawing/2014/main" xmlns="" id="{0D04BC40-AB97-4D5B-B558-4CB8BFFB40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79679" y="4084224"/>
            <a:ext cx="659591" cy="65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594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1995" y="263581"/>
            <a:ext cx="711200" cy="8239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02228" y="375583"/>
            <a:ext cx="6260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Приоритетный региональный проект</a:t>
            </a:r>
            <a:b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</a:br>
            <a:r>
              <a:rPr lang="ru-RU" sz="2000" b="1" dirty="0">
                <a:solidFill>
                  <a:srgbClr val="F24940"/>
                </a:solidFill>
                <a:latin typeface="Arial" pitchFamily="34" charset="0"/>
                <a:cs typeface="Arial" pitchFamily="34" charset="0"/>
              </a:rPr>
              <a:t>«Социальная дисконтная карта «Забота»</a:t>
            </a:r>
            <a:endParaRPr lang="ru-RU" sz="2000" dirty="0">
              <a:solidFill>
                <a:srgbClr val="F249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F83CE1D-83EA-443D-96F7-62522809D4C2}"/>
              </a:ext>
            </a:extLst>
          </p:cNvPr>
          <p:cNvSpPr/>
          <p:nvPr/>
        </p:nvSpPr>
        <p:spPr>
          <a:xfrm>
            <a:off x="3294228" y="1727379"/>
            <a:ext cx="552591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3-10% на продовольственные и непродовольственные товары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10-50% на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прочие варианты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A66DA4-F43E-45D7-90C1-3B1BD6494BB6}"/>
              </a:ext>
            </a:extLst>
          </p:cNvPr>
          <p:cNvSpPr txBox="1"/>
          <p:nvPr/>
        </p:nvSpPr>
        <p:spPr>
          <a:xfrm>
            <a:off x="2895721" y="1384793"/>
            <a:ext cx="5924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ОПРЕДЕЛЯЮТСЯ ПАРТНЕРАМИ ПРОЕКТА: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8CA8F5-8ABA-4C02-AC2F-74E6668B9F56}"/>
              </a:ext>
            </a:extLst>
          </p:cNvPr>
          <p:cNvSpPr/>
          <p:nvPr/>
        </p:nvSpPr>
        <p:spPr>
          <a:xfrm>
            <a:off x="3294228" y="3207404"/>
            <a:ext cx="58125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ежедневно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только по будням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только по выходным дням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отдельные дни недели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определенное время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F648E2D-1406-4336-BDE8-F6BE30899E49}"/>
              </a:ext>
            </a:extLst>
          </p:cNvPr>
          <p:cNvSpPr txBox="1"/>
          <p:nvPr/>
        </p:nvSpPr>
        <p:spPr>
          <a:xfrm>
            <a:off x="829742" y="3331364"/>
            <a:ext cx="2214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ПРЕДОСТАВЛЕНИЯ СКИДКИ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36657D8-E05D-479F-8F37-23ABA938D63B}"/>
              </a:ext>
            </a:extLst>
          </p:cNvPr>
          <p:cNvSpPr/>
          <p:nvPr/>
        </p:nvSpPr>
        <p:spPr>
          <a:xfrm>
            <a:off x="3294228" y="5028357"/>
            <a:ext cx="539257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 товары (услуги)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 товары, за исключением товаров по акциям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выборочный ассортимент товаров (услуг)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только социально-значимые товары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CA74AF5-1A2C-4C6A-ACEC-237EA909B36F}"/>
              </a:ext>
            </a:extLst>
          </p:cNvPr>
          <p:cNvSpPr txBox="1"/>
          <p:nvPr/>
        </p:nvSpPr>
        <p:spPr>
          <a:xfrm>
            <a:off x="886086" y="5107795"/>
            <a:ext cx="2158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ТОВАРОВ (УСЛУГ)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Часы">
            <a:extLst>
              <a:ext uri="{FF2B5EF4-FFF2-40B4-BE49-F238E27FC236}">
                <a16:creationId xmlns:a16="http://schemas.microsoft.com/office/drawing/2014/main" xmlns="" id="{8AA86080-5517-4D08-8FEA-3FF8212DF9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08228" y="4056866"/>
            <a:ext cx="651462" cy="651462"/>
          </a:xfrm>
          <a:prstGeom prst="rect">
            <a:avLst/>
          </a:prstGeom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13F6EF7F-961B-4BAB-996A-9E6CBC146580}"/>
              </a:ext>
            </a:extLst>
          </p:cNvPr>
          <p:cNvSpPr/>
          <p:nvPr/>
        </p:nvSpPr>
        <p:spPr>
          <a:xfrm>
            <a:off x="1075150" y="2259411"/>
            <a:ext cx="475041" cy="446467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</p:txBody>
      </p:sp>
      <p:pic>
        <p:nvPicPr>
          <p:cNvPr id="12" name="Рисунок 11" descr="Список (справа налево)">
            <a:extLst>
              <a:ext uri="{FF2B5EF4-FFF2-40B4-BE49-F238E27FC236}">
                <a16:creationId xmlns:a16="http://schemas.microsoft.com/office/drawing/2014/main" xmlns="" id="{12484069-647F-4006-9F4A-8641236D62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5150" y="5692570"/>
            <a:ext cx="643837" cy="6438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80337E-6D32-4967-BC94-5873CB7F95AE}"/>
              </a:ext>
            </a:extLst>
          </p:cNvPr>
          <p:cNvSpPr txBox="1"/>
          <p:nvPr/>
        </p:nvSpPr>
        <p:spPr>
          <a:xfrm>
            <a:off x="829904" y="1677871"/>
            <a:ext cx="1300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СКИДКИ</a:t>
            </a:r>
            <a:endParaRPr lang="ru-RU" sz="4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316928"/>
      </p:ext>
    </p:extLst>
  </p:cSld>
  <p:clrMapOvr>
    <a:masterClrMapping/>
  </p:clrMapOvr>
</p:sld>
</file>

<file path=ppt/theme/theme1.xml><?xml version="1.0" encoding="utf-8"?>
<a:theme xmlns:a="http://schemas.openxmlformats.org/drawingml/2006/main" name="Правительство НО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4852</TotalTime>
  <Words>296</Words>
  <Application>Microsoft Office PowerPoint</Application>
  <PresentationFormat>Экран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Правительство НО</vt:lpstr>
      <vt:lpstr>Специальное оформление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Vanechek</dc:creator>
  <cp:lastModifiedBy>Nataha</cp:lastModifiedBy>
  <cp:revision>205</cp:revision>
  <cp:lastPrinted>2019-12-24T15:04:35Z</cp:lastPrinted>
  <dcterms:created xsi:type="dcterms:W3CDTF">2018-12-10T13:13:56Z</dcterms:created>
  <dcterms:modified xsi:type="dcterms:W3CDTF">2020-01-30T07:47:45Z</dcterms:modified>
</cp:coreProperties>
</file>